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標楷體" panose="03000509000000000000" pitchFamily="65" charset="-120"/>
      <p:regular r:id="rId9"/>
    </p:embeddedFont>
    <p:embeddedFont>
      <p:font typeface="Nunito Bold" panose="020B0604020202020204" charset="0"/>
      <p:regular r:id="rId10"/>
    </p:embeddedFont>
    <p:embeddedFont>
      <p:font typeface="Railey" panose="020B0604020202020204" charset="0"/>
      <p:regular r:id="rId11"/>
    </p:embeddedFont>
    <p:embeddedFont>
      <p:font typeface="可画山海体-繁" panose="020B0604020202020204" charset="-122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2" d="100"/>
          <a:sy n="52" d="100"/>
        </p:scale>
        <p:origin x="60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7.svg"/><Relationship Id="rId26" Type="http://schemas.openxmlformats.org/officeDocument/2006/relationships/image" Target="../media/image17.svg"/><Relationship Id="rId3" Type="http://schemas.openxmlformats.org/officeDocument/2006/relationships/image" Target="../media/image12.png"/><Relationship Id="rId21" Type="http://schemas.openxmlformats.org/officeDocument/2006/relationships/image" Target="../media/image8.png"/><Relationship Id="rId7" Type="http://schemas.openxmlformats.org/officeDocument/2006/relationships/image" Target="../media/image14.png"/><Relationship Id="rId17" Type="http://schemas.openxmlformats.org/officeDocument/2006/relationships/image" Target="../media/image17.png"/><Relationship Id="rId25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5.svg"/><Relationship Id="rId20" Type="http://schemas.openxmlformats.org/officeDocument/2006/relationships/image" Target="../media/image39.sv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15.png"/><Relationship Id="rId24" Type="http://schemas.openxmlformats.org/officeDocument/2006/relationships/image" Target="../media/image15.svg"/><Relationship Id="rId5" Type="http://schemas.openxmlformats.org/officeDocument/2006/relationships/image" Target="../media/image13.png"/><Relationship Id="rId15" Type="http://schemas.openxmlformats.org/officeDocument/2006/relationships/image" Target="../media/image16.png"/><Relationship Id="rId28" Type="http://schemas.openxmlformats.org/officeDocument/2006/relationships/image" Target="../media/image21.svg"/><Relationship Id="rId10" Type="http://schemas.openxmlformats.org/officeDocument/2006/relationships/image" Target="../media/image29.svg"/><Relationship Id="rId19" Type="http://schemas.openxmlformats.org/officeDocument/2006/relationships/image" Target="../media/image18.png"/><Relationship Id="rId4" Type="http://schemas.openxmlformats.org/officeDocument/2006/relationships/image" Target="../media/image23.svg"/><Relationship Id="rId14" Type="http://schemas.openxmlformats.org/officeDocument/2006/relationships/image" Target="../media/image33.svg"/><Relationship Id="rId27" Type="http://schemas.openxmlformats.org/officeDocument/2006/relationships/image" Target="../media/image11.png"/><Relationship Id="rId30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15.png"/><Relationship Id="rId18" Type="http://schemas.openxmlformats.org/officeDocument/2006/relationships/image" Target="../media/image37.svg"/><Relationship Id="rId26" Type="http://schemas.openxmlformats.org/officeDocument/2006/relationships/image" Target="../media/image17.svg"/><Relationship Id="rId3" Type="http://schemas.openxmlformats.org/officeDocument/2006/relationships/image" Target="../media/image12.png"/><Relationship Id="rId21" Type="http://schemas.openxmlformats.org/officeDocument/2006/relationships/image" Target="../media/image21.png"/><Relationship Id="rId7" Type="http://schemas.openxmlformats.org/officeDocument/2006/relationships/image" Target="../media/image19.png"/><Relationship Id="rId12" Type="http://schemas.openxmlformats.org/officeDocument/2006/relationships/image" Target="../media/image31.svg"/><Relationship Id="rId17" Type="http://schemas.openxmlformats.org/officeDocument/2006/relationships/image" Target="../media/image17.png"/><Relationship Id="rId25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5.svg"/><Relationship Id="rId20" Type="http://schemas.openxmlformats.org/officeDocument/2006/relationships/image" Target="../media/image39.sv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20.png"/><Relationship Id="rId24" Type="http://schemas.openxmlformats.org/officeDocument/2006/relationships/image" Target="../media/image15.svg"/><Relationship Id="rId5" Type="http://schemas.openxmlformats.org/officeDocument/2006/relationships/image" Target="../media/image13.png"/><Relationship Id="rId15" Type="http://schemas.openxmlformats.org/officeDocument/2006/relationships/image" Target="../media/image16.png"/><Relationship Id="rId23" Type="http://schemas.openxmlformats.org/officeDocument/2006/relationships/image" Target="../media/image8.png"/><Relationship Id="rId28" Type="http://schemas.openxmlformats.org/officeDocument/2006/relationships/image" Target="../media/image21.svg"/><Relationship Id="rId10" Type="http://schemas.openxmlformats.org/officeDocument/2006/relationships/image" Target="../media/image29.svg"/><Relationship Id="rId19" Type="http://schemas.openxmlformats.org/officeDocument/2006/relationships/image" Target="../media/image18.png"/><Relationship Id="rId4" Type="http://schemas.openxmlformats.org/officeDocument/2006/relationships/image" Target="../media/image23.svg"/><Relationship Id="rId9" Type="http://schemas.openxmlformats.org/officeDocument/2006/relationships/image" Target="../media/image14.png"/><Relationship Id="rId14" Type="http://schemas.openxmlformats.org/officeDocument/2006/relationships/image" Target="../media/image33.svg"/><Relationship Id="rId22" Type="http://schemas.openxmlformats.org/officeDocument/2006/relationships/image" Target="../media/image41.svg"/><Relationship Id="rId27" Type="http://schemas.openxmlformats.org/officeDocument/2006/relationships/image" Target="../media/image11.png"/><Relationship Id="rId30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8.png"/><Relationship Id="rId18" Type="http://schemas.openxmlformats.org/officeDocument/2006/relationships/image" Target="../media/image21.svg"/><Relationship Id="rId3" Type="http://schemas.openxmlformats.org/officeDocument/2006/relationships/image" Target="../media/image13.png"/><Relationship Id="rId21" Type="http://schemas.openxmlformats.org/officeDocument/2006/relationships/image" Target="../media/image5.png"/><Relationship Id="rId7" Type="http://schemas.openxmlformats.org/officeDocument/2006/relationships/image" Target="../media/image15.png"/><Relationship Id="rId12" Type="http://schemas.openxmlformats.org/officeDocument/2006/relationships/image" Target="../media/image37.sv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7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17.png"/><Relationship Id="rId24" Type="http://schemas.openxmlformats.org/officeDocument/2006/relationships/image" Target="../media/image27.svg"/><Relationship Id="rId5" Type="http://schemas.openxmlformats.org/officeDocument/2006/relationships/image" Target="../media/image12.png"/><Relationship Id="rId15" Type="http://schemas.openxmlformats.org/officeDocument/2006/relationships/image" Target="../media/image9.png"/><Relationship Id="rId23" Type="http://schemas.openxmlformats.org/officeDocument/2006/relationships/image" Target="../media/image19.png"/><Relationship Id="rId10" Type="http://schemas.openxmlformats.org/officeDocument/2006/relationships/image" Target="../media/image35.svg"/><Relationship Id="rId19" Type="http://schemas.openxmlformats.org/officeDocument/2006/relationships/image" Target="../media/image10.png"/><Relationship Id="rId4" Type="http://schemas.openxmlformats.org/officeDocument/2006/relationships/image" Target="../media/image25.svg"/><Relationship Id="rId9" Type="http://schemas.openxmlformats.org/officeDocument/2006/relationships/image" Target="../media/image16.png"/><Relationship Id="rId14" Type="http://schemas.openxmlformats.org/officeDocument/2006/relationships/image" Target="../media/image15.svg"/><Relationship Id="rId22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21.png"/><Relationship Id="rId18" Type="http://schemas.openxmlformats.org/officeDocument/2006/relationships/image" Target="../media/image17.svg"/><Relationship Id="rId26" Type="http://schemas.openxmlformats.org/officeDocument/2006/relationships/image" Target="../media/image48.svg"/><Relationship Id="rId3" Type="http://schemas.openxmlformats.org/officeDocument/2006/relationships/image" Target="../media/image13.png"/><Relationship Id="rId21" Type="http://schemas.openxmlformats.org/officeDocument/2006/relationships/image" Target="../media/image10.png"/><Relationship Id="rId7" Type="http://schemas.openxmlformats.org/officeDocument/2006/relationships/image" Target="../media/image15.png"/><Relationship Id="rId12" Type="http://schemas.openxmlformats.org/officeDocument/2006/relationships/image" Target="../media/image37.svg"/><Relationship Id="rId17" Type="http://schemas.openxmlformats.org/officeDocument/2006/relationships/image" Target="../media/image9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17.png"/><Relationship Id="rId24" Type="http://schemas.openxmlformats.org/officeDocument/2006/relationships/image" Target="../media/image46.svg"/><Relationship Id="rId5" Type="http://schemas.openxmlformats.org/officeDocument/2006/relationships/image" Target="../media/image12.png"/><Relationship Id="rId15" Type="http://schemas.openxmlformats.org/officeDocument/2006/relationships/image" Target="../media/image8.png"/><Relationship Id="rId23" Type="http://schemas.openxmlformats.org/officeDocument/2006/relationships/image" Target="../media/image22.png"/><Relationship Id="rId10" Type="http://schemas.openxmlformats.org/officeDocument/2006/relationships/image" Target="../media/image35.svg"/><Relationship Id="rId19" Type="http://schemas.openxmlformats.org/officeDocument/2006/relationships/image" Target="../media/image11.png"/><Relationship Id="rId4" Type="http://schemas.openxmlformats.org/officeDocument/2006/relationships/image" Target="../media/image25.svg"/><Relationship Id="rId9" Type="http://schemas.openxmlformats.org/officeDocument/2006/relationships/image" Target="../media/image16.png"/><Relationship Id="rId14" Type="http://schemas.openxmlformats.org/officeDocument/2006/relationships/image" Target="../media/image41.svg"/><Relationship Id="rId22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24.png"/><Relationship Id="rId18" Type="http://schemas.openxmlformats.org/officeDocument/2006/relationships/image" Target="../media/image52.svg"/><Relationship Id="rId26" Type="http://schemas.openxmlformats.org/officeDocument/2006/relationships/image" Target="../media/image21.svg"/><Relationship Id="rId3" Type="http://schemas.openxmlformats.org/officeDocument/2006/relationships/image" Target="../media/image12.png"/><Relationship Id="rId21" Type="http://schemas.openxmlformats.org/officeDocument/2006/relationships/image" Target="../media/image8.png"/><Relationship Id="rId7" Type="http://schemas.openxmlformats.org/officeDocument/2006/relationships/image" Target="../media/image16.png"/><Relationship Id="rId12" Type="http://schemas.openxmlformats.org/officeDocument/2006/relationships/image" Target="../media/image25.svg"/><Relationship Id="rId17" Type="http://schemas.openxmlformats.org/officeDocument/2006/relationships/image" Target="../media/image25.png"/><Relationship Id="rId25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27.svg"/><Relationship Id="rId20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13.png"/><Relationship Id="rId24" Type="http://schemas.openxmlformats.org/officeDocument/2006/relationships/image" Target="../media/image17.svg"/><Relationship Id="rId5" Type="http://schemas.openxmlformats.org/officeDocument/2006/relationships/image" Target="../media/image15.png"/><Relationship Id="rId15" Type="http://schemas.openxmlformats.org/officeDocument/2006/relationships/image" Target="../media/image19.png"/><Relationship Id="rId23" Type="http://schemas.openxmlformats.org/officeDocument/2006/relationships/image" Target="../media/image9.png"/><Relationship Id="rId28" Type="http://schemas.openxmlformats.org/officeDocument/2006/relationships/image" Target="../media/image19.svg"/><Relationship Id="rId10" Type="http://schemas.openxmlformats.org/officeDocument/2006/relationships/image" Target="../media/image37.svg"/><Relationship Id="rId19" Type="http://schemas.openxmlformats.org/officeDocument/2006/relationships/image" Target="../media/image18.png"/><Relationship Id="rId4" Type="http://schemas.openxmlformats.org/officeDocument/2006/relationships/image" Target="../media/image23.svg"/><Relationship Id="rId9" Type="http://schemas.openxmlformats.org/officeDocument/2006/relationships/image" Target="../media/image17.png"/><Relationship Id="rId14" Type="http://schemas.openxmlformats.org/officeDocument/2006/relationships/image" Target="../media/image50.svg"/><Relationship Id="rId22" Type="http://schemas.openxmlformats.org/officeDocument/2006/relationships/image" Target="../media/image15.svg"/><Relationship Id="rId27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31.svg"/><Relationship Id="rId26" Type="http://schemas.openxmlformats.org/officeDocument/2006/relationships/image" Target="../media/image17.svg"/><Relationship Id="rId3" Type="http://schemas.openxmlformats.org/officeDocument/2006/relationships/image" Target="../media/image12.png"/><Relationship Id="rId21" Type="http://schemas.openxmlformats.org/officeDocument/2006/relationships/image" Target="../media/image6.png"/><Relationship Id="rId34" Type="http://schemas.openxmlformats.org/officeDocument/2006/relationships/image" Target="../media/image48.svg"/><Relationship Id="rId7" Type="http://schemas.openxmlformats.org/officeDocument/2006/relationships/image" Target="../media/image15.png"/><Relationship Id="rId12" Type="http://schemas.openxmlformats.org/officeDocument/2006/relationships/image" Target="../media/image37.svg"/><Relationship Id="rId17" Type="http://schemas.openxmlformats.org/officeDocument/2006/relationships/image" Target="../media/image20.png"/><Relationship Id="rId25" Type="http://schemas.openxmlformats.org/officeDocument/2006/relationships/image" Target="../media/image9.png"/><Relationship Id="rId33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41.svg"/><Relationship Id="rId20" Type="http://schemas.openxmlformats.org/officeDocument/2006/relationships/image" Target="../media/image13.sv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17.png"/><Relationship Id="rId24" Type="http://schemas.openxmlformats.org/officeDocument/2006/relationships/image" Target="../media/image15.svg"/><Relationship Id="rId32" Type="http://schemas.openxmlformats.org/officeDocument/2006/relationships/image" Target="../media/image46.sv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23" Type="http://schemas.openxmlformats.org/officeDocument/2006/relationships/image" Target="../media/image8.png"/><Relationship Id="rId28" Type="http://schemas.openxmlformats.org/officeDocument/2006/relationships/image" Target="../media/image21.svg"/><Relationship Id="rId10" Type="http://schemas.openxmlformats.org/officeDocument/2006/relationships/image" Target="../media/image35.svg"/><Relationship Id="rId19" Type="http://schemas.openxmlformats.org/officeDocument/2006/relationships/image" Target="../media/image7.png"/><Relationship Id="rId31" Type="http://schemas.openxmlformats.org/officeDocument/2006/relationships/image" Target="../media/image22.png"/><Relationship Id="rId4" Type="http://schemas.openxmlformats.org/officeDocument/2006/relationships/image" Target="../media/image23.svg"/><Relationship Id="rId9" Type="http://schemas.openxmlformats.org/officeDocument/2006/relationships/image" Target="../media/image16.png"/><Relationship Id="rId14" Type="http://schemas.openxmlformats.org/officeDocument/2006/relationships/image" Target="../media/image39.svg"/><Relationship Id="rId22" Type="http://schemas.openxmlformats.org/officeDocument/2006/relationships/image" Target="../media/image11.svg"/><Relationship Id="rId27" Type="http://schemas.openxmlformats.org/officeDocument/2006/relationships/image" Target="../media/image11.png"/><Relationship Id="rId30" Type="http://schemas.openxmlformats.org/officeDocument/2006/relationships/image" Target="../media/image19.svg"/><Relationship Id="rId8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453461" y="393695"/>
            <a:ext cx="7381077" cy="4227344"/>
          </a:xfrm>
          <a:custGeom>
            <a:avLst/>
            <a:gdLst/>
            <a:ahLst/>
            <a:cxnLst/>
            <a:rect l="l" t="t" r="r" b="b"/>
            <a:pathLst>
              <a:path w="7381077" h="4227344">
                <a:moveTo>
                  <a:pt x="0" y="0"/>
                </a:moveTo>
                <a:lnTo>
                  <a:pt x="7381078" y="0"/>
                </a:lnTo>
                <a:lnTo>
                  <a:pt x="7381078" y="4227344"/>
                </a:lnTo>
                <a:lnTo>
                  <a:pt x="0" y="42273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826450" y="7073962"/>
            <a:ext cx="4720879" cy="2454857"/>
          </a:xfrm>
          <a:custGeom>
            <a:avLst/>
            <a:gdLst/>
            <a:ahLst/>
            <a:cxnLst/>
            <a:rect l="l" t="t" r="r" b="b"/>
            <a:pathLst>
              <a:path w="4720879" h="2454857">
                <a:moveTo>
                  <a:pt x="0" y="0"/>
                </a:moveTo>
                <a:lnTo>
                  <a:pt x="4720879" y="0"/>
                </a:lnTo>
                <a:lnTo>
                  <a:pt x="4720879" y="2454857"/>
                </a:lnTo>
                <a:lnTo>
                  <a:pt x="0" y="24548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27291" y="7109251"/>
            <a:ext cx="3247830" cy="2289720"/>
          </a:xfrm>
          <a:custGeom>
            <a:avLst/>
            <a:gdLst/>
            <a:ahLst/>
            <a:cxnLst/>
            <a:rect l="l" t="t" r="r" b="b"/>
            <a:pathLst>
              <a:path w="3247830" h="2289720">
                <a:moveTo>
                  <a:pt x="0" y="0"/>
                </a:moveTo>
                <a:lnTo>
                  <a:pt x="3247829" y="0"/>
                </a:lnTo>
                <a:lnTo>
                  <a:pt x="3247829" y="2289720"/>
                </a:lnTo>
                <a:lnTo>
                  <a:pt x="0" y="22897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64138" y="7022354"/>
            <a:ext cx="3244615" cy="2506465"/>
          </a:xfrm>
          <a:custGeom>
            <a:avLst/>
            <a:gdLst/>
            <a:ahLst/>
            <a:cxnLst/>
            <a:rect l="l" t="t" r="r" b="b"/>
            <a:pathLst>
              <a:path w="3244615" h="2506465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363582" y="7240312"/>
            <a:ext cx="2025584" cy="2017988"/>
          </a:xfrm>
          <a:custGeom>
            <a:avLst/>
            <a:gdLst/>
            <a:ahLst/>
            <a:cxnLst/>
            <a:rect l="l" t="t" r="r" b="b"/>
            <a:pathLst>
              <a:path w="2025584" h="2017988">
                <a:moveTo>
                  <a:pt x="0" y="0"/>
                </a:moveTo>
                <a:lnTo>
                  <a:pt x="2025584" y="0"/>
                </a:lnTo>
                <a:lnTo>
                  <a:pt x="2025584" y="2017988"/>
                </a:lnTo>
                <a:lnTo>
                  <a:pt x="0" y="20179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580701" y="7209148"/>
            <a:ext cx="1429497" cy="2319670"/>
          </a:xfrm>
          <a:custGeom>
            <a:avLst/>
            <a:gdLst/>
            <a:ahLst/>
            <a:cxnLst/>
            <a:rect l="l" t="t" r="r" b="b"/>
            <a:pathLst>
              <a:path w="1429497" h="2319670">
                <a:moveTo>
                  <a:pt x="0" y="0"/>
                </a:moveTo>
                <a:lnTo>
                  <a:pt x="1429497" y="0"/>
                </a:lnTo>
                <a:lnTo>
                  <a:pt x="1429497" y="2319671"/>
                </a:lnTo>
                <a:lnTo>
                  <a:pt x="0" y="231967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826450" y="2716501"/>
            <a:ext cx="4934598" cy="2064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099"/>
              </a:lnSpc>
            </a:pPr>
            <a:r>
              <a:rPr lang="en-US" sz="138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自然</a:t>
            </a:r>
            <a:endParaRPr lang="en-US" sz="13800" b="1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42619" y="4831080"/>
            <a:ext cx="7602761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6"/>
              </a:lnSpc>
            </a:pPr>
            <a:r>
              <a:rPr lang="en-US" sz="4400" b="1" spc="36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</a:t>
            </a:r>
            <a:r>
              <a:rPr lang="en-US" sz="4400" b="1" spc="36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113學年度三年級</a:t>
            </a:r>
            <a:endParaRPr lang="en-US" sz="4400" b="1" spc="36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12" name="Freeform 12"/>
          <p:cNvSpPr/>
          <p:nvPr/>
        </p:nvSpPr>
        <p:spPr>
          <a:xfrm rot="2099990">
            <a:off x="11962183" y="1145182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503479">
            <a:off x="12993626" y="36919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965373">
            <a:off x="3333046" y="314524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2842188">
            <a:off x="4496184" y="233634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683588">
            <a:off x="12997048" y="235837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871761">
            <a:off x="13832270" y="4355137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2099990">
            <a:off x="4323696" y="416250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503479">
            <a:off x="5390865" y="116891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2099990">
            <a:off x="14440783" y="322532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503479">
            <a:off x="14137521" y="112145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1855390">
            <a:off x="3243125" y="119263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503479">
            <a:off x="2629513" y="409135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11"/>
          <p:cNvSpPr txBox="1"/>
          <p:nvPr/>
        </p:nvSpPr>
        <p:spPr>
          <a:xfrm>
            <a:off x="5231777" y="6057900"/>
            <a:ext cx="7602761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6"/>
              </a:lnSpc>
            </a:pPr>
            <a:r>
              <a:rPr lang="en-US" sz="4400" b="1" spc="36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</a:t>
            </a:r>
            <a:r>
              <a:rPr lang="zh-TW" altLang="en-US" sz="4400" b="1" spc="36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陳韋宇</a:t>
            </a:r>
            <a:r>
              <a:rPr lang="zh-TW" altLang="en-US" sz="4400" b="1" spc="36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老師</a:t>
            </a:r>
            <a:endParaRPr lang="en-US" sz="4400" b="1" spc="36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18742" y="-30061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918206" y="6588537"/>
            <a:ext cx="3540886" cy="2885822"/>
          </a:xfrm>
          <a:custGeom>
            <a:avLst/>
            <a:gdLst/>
            <a:ahLst/>
            <a:cxnLst/>
            <a:rect l="l" t="t" r="r" b="b"/>
            <a:pathLst>
              <a:path w="3540886" h="2885822">
                <a:moveTo>
                  <a:pt x="0" y="0"/>
                </a:moveTo>
                <a:lnTo>
                  <a:pt x="3540886" y="0"/>
                </a:lnTo>
                <a:lnTo>
                  <a:pt x="3540886" y="2885821"/>
                </a:lnTo>
                <a:lnTo>
                  <a:pt x="0" y="28858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029200" y="2598533"/>
            <a:ext cx="11081094" cy="5915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9996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植物大發現</a:t>
            </a:r>
            <a:endParaRPr lang="en-US" sz="6600" b="1" spc="66" dirty="0" smtClean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109996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奇妙</a:t>
            </a: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的溶解</a:t>
            </a:r>
            <a:endParaRPr lang="en-US" altLang="zh-TW" sz="6600" b="1" spc="66" dirty="0" smtClean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109996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風與空氣</a:t>
            </a:r>
            <a:endParaRPr lang="en-US" sz="6600" b="1" spc="66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1099960" lvl="1" indent="-742950" algn="l">
              <a:lnSpc>
                <a:spcPct val="150000"/>
              </a:lnSpc>
              <a:buFont typeface="+mj-lt"/>
              <a:buAutoNum type="arabicPeriod"/>
            </a:pP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磁鐵好好玩</a:t>
            </a:r>
            <a:endParaRPr lang="en-US" sz="6600" b="1" spc="66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10" name="Freeform 10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24563" y="759574"/>
            <a:ext cx="10064086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學習</a:t>
            </a:r>
            <a:r>
              <a:rPr lang="zh-TW" altLang="en-US" sz="8600" b="1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內容</a:t>
            </a:r>
            <a:endParaRPr lang="en-US" sz="8600" b="1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603928" y="723748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>
                <a:moveTo>
                  <a:pt x="0" y="0"/>
                </a:moveTo>
                <a:lnTo>
                  <a:pt x="2876714" y="0"/>
                </a:lnTo>
                <a:lnTo>
                  <a:pt x="2876714" y="2509932"/>
                </a:lnTo>
                <a:lnTo>
                  <a:pt x="0" y="250993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=""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=""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85753" y="6220690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373557" y="6822778"/>
            <a:ext cx="3540886" cy="2885822"/>
          </a:xfrm>
          <a:custGeom>
            <a:avLst/>
            <a:gdLst/>
            <a:ahLst/>
            <a:cxnLst/>
            <a:rect l="l" t="t" r="r" b="b"/>
            <a:pathLst>
              <a:path w="3540886" h="2885822">
                <a:moveTo>
                  <a:pt x="0" y="0"/>
                </a:moveTo>
                <a:lnTo>
                  <a:pt x="3540886" y="0"/>
                </a:lnTo>
                <a:lnTo>
                  <a:pt x="3540886" y="2885821"/>
                </a:lnTo>
                <a:lnTo>
                  <a:pt x="0" y="2885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850948" y="6414410"/>
            <a:ext cx="1255910" cy="3294189"/>
          </a:xfrm>
          <a:custGeom>
            <a:avLst/>
            <a:gdLst/>
            <a:ahLst/>
            <a:cxnLst/>
            <a:rect l="l" t="t" r="r" b="b"/>
            <a:pathLst>
              <a:path w="1255910" h="3294189">
                <a:moveTo>
                  <a:pt x="0" y="0"/>
                </a:moveTo>
                <a:lnTo>
                  <a:pt x="1255909" y="0"/>
                </a:lnTo>
                <a:lnTo>
                  <a:pt x="1255909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053881" y="2598533"/>
            <a:ext cx="14056413" cy="4129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99960" lvl="1" indent="-742950" algn="just">
              <a:lnSpc>
                <a:spcPts val="4630"/>
              </a:lnSpc>
              <a:buFont typeface="+mj-lt"/>
              <a:buAutoNum type="arabicPeriod"/>
            </a:pPr>
            <a:r>
              <a:rPr lang="en-US" sz="4000" b="1" spc="66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能觀察認識植物的根</a:t>
            </a:r>
            <a:r>
              <a:rPr lang="en-US" sz="4000" b="1" spc="66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、莖、葉、花、果實等各部位，並知道植物各構造的功能</a:t>
            </a:r>
            <a:r>
              <a:rPr lang="en-US" sz="4000" b="1" spc="66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marL="1099960" lvl="1" indent="-742950" algn="just">
              <a:lnSpc>
                <a:spcPts val="4630"/>
              </a:lnSpc>
              <a:buFont typeface="+mj-lt"/>
              <a:buAutoNum type="arabicPeriod"/>
            </a:pPr>
            <a:r>
              <a:rPr lang="en-US" sz="4000" b="1" spc="66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能用正確方法分辨不同的物質</a:t>
            </a:r>
            <a:r>
              <a:rPr lang="en-US" sz="4000" b="1" spc="66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，並了解物質溶解的意義，知道溶解在生活中的應用</a:t>
            </a:r>
            <a:r>
              <a:rPr lang="en-US" sz="4000" b="1" spc="66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marL="1099960" lvl="1" indent="-742950" algn="just">
              <a:lnSpc>
                <a:spcPts val="4630"/>
              </a:lnSpc>
              <a:buFont typeface="+mj-lt"/>
              <a:buAutoNum type="arabicPeriod"/>
            </a:pPr>
            <a:r>
              <a:rPr lang="en-US" sz="4000" b="1" spc="66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能認識空氣的性質</a:t>
            </a:r>
            <a:r>
              <a:rPr lang="en-US" sz="4000" b="1" spc="66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，並學會使用工具觀察風向與風力</a:t>
            </a:r>
            <a:r>
              <a:rPr lang="en-US" sz="4000" b="1" spc="66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marL="1099960" lvl="1" indent="-742950" algn="l">
              <a:lnSpc>
                <a:spcPts val="4630"/>
              </a:lnSpc>
              <a:buFont typeface="+mj-lt"/>
              <a:buAutoNum type="arabicPeriod"/>
            </a:pPr>
            <a:r>
              <a:rPr lang="en-US" sz="4000" b="1" spc="66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能了解物體受力變化及磁鐵具有同極相斥</a:t>
            </a:r>
            <a:r>
              <a:rPr lang="en-US" sz="4000" b="1" spc="66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、異極相吸等特性</a:t>
            </a:r>
            <a:r>
              <a:rPr lang="en-US" sz="4000" b="1" spc="66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</p:txBody>
      </p:sp>
      <p:sp>
        <p:nvSpPr>
          <p:cNvPr id="10" name="Freeform 10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24563" y="759574"/>
            <a:ext cx="10064086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學習表現</a:t>
            </a:r>
            <a:r>
              <a:rPr lang="en-US" sz="8600" b="1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(</a:t>
            </a: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能力指標</a:t>
            </a:r>
            <a:r>
              <a:rPr lang="en-US" sz="8600" b="1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)</a:t>
            </a:r>
          </a:p>
        </p:txBody>
      </p:sp>
      <p:sp>
        <p:nvSpPr>
          <p:cNvPr id="15" name="Freeform 15"/>
          <p:cNvSpPr/>
          <p:nvPr/>
        </p:nvSpPr>
        <p:spPr>
          <a:xfrm>
            <a:off x="2605241" y="7198667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>
                <a:moveTo>
                  <a:pt x="0" y="0"/>
                </a:moveTo>
                <a:lnTo>
                  <a:pt x="2876714" y="0"/>
                </a:lnTo>
                <a:lnTo>
                  <a:pt x="2876714" y="2509932"/>
                </a:lnTo>
                <a:lnTo>
                  <a:pt x="0" y="250993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373577" y="7065825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>
                <a:moveTo>
                  <a:pt x="0" y="0"/>
                </a:moveTo>
                <a:lnTo>
                  <a:pt x="2203414" y="0"/>
                </a:lnTo>
                <a:lnTo>
                  <a:pt x="2203414" y="2642774"/>
                </a:lnTo>
                <a:lnTo>
                  <a:pt x="0" y="264277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=""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=""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3536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40265" y="204473"/>
            <a:ext cx="12807470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評分方式</a:t>
            </a:r>
            <a:endParaRPr lang="en-US" sz="8600" b="1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384552" y="1971553"/>
            <a:ext cx="14609687" cy="650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4400" b="1" spc="85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</a:t>
            </a:r>
            <a:r>
              <a:rPr lang="en-US" sz="4400" b="1" spc="85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定期測驗50</a:t>
            </a:r>
            <a:r>
              <a:rPr lang="en-US" sz="4400" b="1" spc="85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﹪：</a:t>
            </a:r>
          </a:p>
          <a:p>
            <a:pPr marL="928366" lvl="1" indent="-464183" algn="l">
              <a:lnSpc>
                <a:spcPts val="5589"/>
              </a:lnSpc>
              <a:buFont typeface="Arial"/>
              <a:buChar char="•"/>
            </a:pPr>
            <a:r>
              <a:rPr lang="en-US" sz="4400" b="1" spc="85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第一次定期測驗：單元一~單元二</a:t>
            </a:r>
            <a:endParaRPr lang="en-US" sz="4400" b="1" spc="85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  <a:p>
            <a:pPr marL="928366" lvl="1" indent="-464183" algn="l">
              <a:lnSpc>
                <a:spcPts val="5589"/>
              </a:lnSpc>
              <a:buFont typeface="Arial"/>
              <a:buChar char="•"/>
            </a:pPr>
            <a:r>
              <a:rPr lang="en-US" sz="4400" b="1" spc="85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第二次定期測驗：單元三~單元四</a:t>
            </a:r>
            <a:endParaRPr lang="en-US" sz="4400" b="1" spc="85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  <a:p>
            <a:pPr algn="l">
              <a:lnSpc>
                <a:spcPts val="5589"/>
              </a:lnSpc>
            </a:pPr>
            <a:r>
              <a:rPr lang="en-US" sz="4400" b="1" spc="85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</a:t>
            </a:r>
            <a:r>
              <a:rPr lang="en-US" sz="4400" b="1" spc="85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平時分數50</a:t>
            </a:r>
            <a:r>
              <a:rPr lang="en-US" sz="4400" b="1" spc="85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﹪：</a:t>
            </a:r>
          </a:p>
          <a:p>
            <a:pPr marL="928366" lvl="1" indent="-464183" algn="l">
              <a:lnSpc>
                <a:spcPts val="5589"/>
              </a:lnSpc>
              <a:buFont typeface="Arial"/>
              <a:buChar char="•"/>
            </a:pPr>
            <a:r>
              <a:rPr lang="en-US" sz="4400" b="1" spc="85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作業25</a:t>
            </a:r>
            <a:r>
              <a:rPr lang="en-US" sz="4400" b="1" spc="85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% （</a:t>
            </a:r>
            <a:r>
              <a:rPr lang="en-US" sz="4400" b="1" spc="85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含習作、筆記、學習單</a:t>
            </a:r>
            <a:r>
              <a:rPr lang="en-US" sz="4400" b="1" spc="85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……）</a:t>
            </a:r>
          </a:p>
          <a:p>
            <a:pPr marL="928366" lvl="1" indent="-464183" algn="l">
              <a:lnSpc>
                <a:spcPts val="5589"/>
              </a:lnSpc>
              <a:buFont typeface="Arial"/>
              <a:buChar char="•"/>
            </a:pPr>
            <a:r>
              <a:rPr lang="en-US" sz="4400" b="1" spc="85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小考10</a:t>
            </a:r>
            <a:r>
              <a:rPr lang="en-US" sz="4400" b="1" spc="85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% </a:t>
            </a:r>
          </a:p>
          <a:p>
            <a:pPr marL="993135" lvl="1" indent="-496567" algn="l">
              <a:lnSpc>
                <a:spcPts val="5979"/>
              </a:lnSpc>
              <a:buFont typeface="Arial"/>
              <a:buChar char="•"/>
            </a:pPr>
            <a:r>
              <a:rPr lang="en-US" sz="4800" b="1" spc="91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上課態度（含實作、小組合作、攜帶用具、學習態度、作業繳交情形）15</a:t>
            </a:r>
            <a:r>
              <a:rPr lang="en-US" sz="4800" b="1" spc="91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%</a:t>
            </a:r>
          </a:p>
          <a:p>
            <a:pPr algn="ctr">
              <a:lnSpc>
                <a:spcPts val="5589"/>
              </a:lnSpc>
            </a:pPr>
            <a:endParaRPr lang="en-US" sz="4800" b="1" spc="91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</p:txBody>
      </p:sp>
      <p:sp>
        <p:nvSpPr>
          <p:cNvPr id="12" name="Freeform 12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4890947" y="7333773"/>
            <a:ext cx="3244615" cy="2506465"/>
          </a:xfrm>
          <a:custGeom>
            <a:avLst/>
            <a:gdLst/>
            <a:ahLst/>
            <a:cxnLst/>
            <a:rect l="l" t="t" r="r" b="b"/>
            <a:pathLst>
              <a:path w="3244615" h="2506465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64206" y="6493834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186445" y="3020374"/>
            <a:ext cx="4397047" cy="791118"/>
            <a:chOff x="0" y="0"/>
            <a:chExt cx="1158070" cy="2083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  <p:txBody>
            <a:bodyPr/>
            <a:lstStyle/>
            <a:p>
              <a:endParaRPr lang="zh-TW" alt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en-US" sz="3600" b="1" dirty="0" err="1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習作</a:t>
              </a:r>
              <a:endParaRPr lang="en-US" sz="36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704507" y="3020374"/>
            <a:ext cx="4397047" cy="791118"/>
            <a:chOff x="0" y="0"/>
            <a:chExt cx="1158070" cy="2083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en-US" sz="3600" b="1" dirty="0" err="1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小考</a:t>
              </a:r>
              <a:endParaRPr lang="en-US" sz="36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45476" y="3020374"/>
            <a:ext cx="4397047" cy="791118"/>
            <a:chOff x="0" y="0"/>
            <a:chExt cx="1158070" cy="2083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en-US" sz="3600" b="1" dirty="0" err="1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筆記</a:t>
              </a:r>
              <a:endParaRPr lang="en-US" sz="36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87502" y="7406480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>
                <a:moveTo>
                  <a:pt x="0" y="0"/>
                </a:moveTo>
                <a:lnTo>
                  <a:pt x="2203414" y="0"/>
                </a:lnTo>
                <a:lnTo>
                  <a:pt x="2203414" y="2642775"/>
                </a:lnTo>
                <a:lnTo>
                  <a:pt x="0" y="26427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224545" y="4014266"/>
            <a:ext cx="4254206" cy="4411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1.請協助督導孩子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準時繳交作業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34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並督促訂正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2.習作每個單元1個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成績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，請家長簽名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在成績旁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3"/>
              </a:lnSpc>
            </a:pP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894555" y="3948918"/>
            <a:ext cx="4482439" cy="4352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1.各單元結束後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安排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1次小考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(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會事先通知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)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2.考試完畢也請訂簽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考試的目的是了解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自己的學習狀況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並做改進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ctr">
              <a:lnSpc>
                <a:spcPts val="4092"/>
              </a:lnSpc>
            </a:pP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058914" y="4014266"/>
            <a:ext cx="4569393" cy="483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1.各單元上課時，會視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學生學習情況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，適當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整理重點於筆記中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也許會隨堂測驗相關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內容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，請家長協助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叮嚀學生複習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23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2.若有隨堂測驗，訂正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完畢請家長簽名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109"/>
              </a:lnSpc>
            </a:pPr>
            <a:endParaRPr lang="en-US" sz="3414" spc="68" dirty="0">
              <a:solidFill>
                <a:srgbClr val="C76B32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740265" y="1203803"/>
            <a:ext cx="12807470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請家長協助事項</a:t>
            </a:r>
            <a:endParaRPr lang="en-US" sz="8600" b="1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24" name="Freeform 24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-1503479">
            <a:off x="-370990" y="80573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8187861">
            <a:off x="16266638" y="9329813"/>
            <a:ext cx="836070" cy="853133"/>
          </a:xfrm>
          <a:custGeom>
            <a:avLst/>
            <a:gdLst/>
            <a:ahLst/>
            <a:cxnLst/>
            <a:rect l="l" t="t" r="r" b="b"/>
            <a:pathLst>
              <a:path w="836070" h="853133">
                <a:moveTo>
                  <a:pt x="0" y="0"/>
                </a:moveTo>
                <a:lnTo>
                  <a:pt x="836070" y="0"/>
                </a:lnTo>
                <a:lnTo>
                  <a:pt x="836070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 rot="-2839600">
            <a:off x="14836900" y="6747298"/>
            <a:ext cx="3080188" cy="3490298"/>
          </a:xfrm>
          <a:custGeom>
            <a:avLst/>
            <a:gdLst/>
            <a:ahLst/>
            <a:cxnLst/>
            <a:rect l="l" t="t" r="r" b="b"/>
            <a:pathLst>
              <a:path w="3080188" h="3490298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93106" y="684075"/>
            <a:ext cx="12807470" cy="6049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dirty="0" err="1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鼓勵家長利用假日，多帶學生接觸大自然，並參觀科學館及參加體驗活動</a:t>
            </a:r>
            <a:r>
              <a:rPr lang="en-US" sz="8600" dirty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。</a:t>
            </a:r>
          </a:p>
          <a:p>
            <a:pPr algn="ctr">
              <a:lnSpc>
                <a:spcPts val="12040"/>
              </a:lnSpc>
            </a:pPr>
            <a:endParaRPr lang="en-US" sz="8600" dirty="0">
              <a:solidFill>
                <a:srgbClr val="1B9F18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376488" y="6733079"/>
            <a:ext cx="4291992" cy="3444324"/>
          </a:xfrm>
          <a:custGeom>
            <a:avLst/>
            <a:gdLst/>
            <a:ahLst/>
            <a:cxnLst/>
            <a:rect l="l" t="t" r="r" b="b"/>
            <a:pathLst>
              <a:path w="4291992" h="3444324">
                <a:moveTo>
                  <a:pt x="0" y="0"/>
                </a:moveTo>
                <a:lnTo>
                  <a:pt x="4291993" y="0"/>
                </a:lnTo>
                <a:lnTo>
                  <a:pt x="4291993" y="3444324"/>
                </a:lnTo>
                <a:lnTo>
                  <a:pt x="0" y="34443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031905" y="6284266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874467" y="7043196"/>
            <a:ext cx="3923523" cy="2898503"/>
          </a:xfrm>
          <a:custGeom>
            <a:avLst/>
            <a:gdLst/>
            <a:ahLst/>
            <a:cxnLst/>
            <a:rect l="l" t="t" r="r" b="b"/>
            <a:pathLst>
              <a:path w="3923523" h="2898503">
                <a:moveTo>
                  <a:pt x="0" y="0"/>
                </a:moveTo>
                <a:lnTo>
                  <a:pt x="3923524" y="0"/>
                </a:lnTo>
                <a:lnTo>
                  <a:pt x="3923524" y="2898503"/>
                </a:lnTo>
                <a:lnTo>
                  <a:pt x="0" y="289850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28805" y="740648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40265" y="1203803"/>
            <a:ext cx="12807470" cy="147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>
                <a:solidFill>
                  <a:srgbClr val="4DACC4"/>
                </a:solidFill>
                <a:latin typeface="Railey"/>
                <a:ea typeface="Railey"/>
                <a:cs typeface="Railey"/>
                <a:sym typeface="Railey"/>
              </a:rPr>
              <a:t>Thank You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78365" y="3633489"/>
            <a:ext cx="12807470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19"/>
              </a:lnSpc>
            </a:pPr>
            <a:r>
              <a:rPr lang="en-US" sz="8800" b="1" spc="127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感謝各位家長的聆聽</a:t>
            </a:r>
            <a:endParaRPr lang="en-US" sz="8800" b="1" spc="127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3939795" y="721769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753155" y="7084848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>
                <a:moveTo>
                  <a:pt x="0" y="0"/>
                </a:moveTo>
                <a:lnTo>
                  <a:pt x="2203413" y="0"/>
                </a:lnTo>
                <a:lnTo>
                  <a:pt x="2203413" y="2642775"/>
                </a:lnTo>
                <a:lnTo>
                  <a:pt x="0" y="2642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139035" y="6433434"/>
            <a:ext cx="1255910" cy="3294189"/>
          </a:xfrm>
          <a:custGeom>
            <a:avLst/>
            <a:gdLst/>
            <a:ahLst/>
            <a:cxnLst/>
            <a:rect l="l" t="t" r="r" b="b"/>
            <a:pathLst>
              <a:path w="1255910" h="3294189">
                <a:moveTo>
                  <a:pt x="0" y="0"/>
                </a:moveTo>
                <a:lnTo>
                  <a:pt x="1255910" y="0"/>
                </a:lnTo>
                <a:lnTo>
                  <a:pt x="1255910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447058" y="7354463"/>
            <a:ext cx="1378174" cy="2236388"/>
          </a:xfrm>
          <a:custGeom>
            <a:avLst/>
            <a:gdLst/>
            <a:ahLst/>
            <a:cxnLst/>
            <a:rect l="l" t="t" r="r" b="b"/>
            <a:pathLst>
              <a:path w="1378174" h="2236388">
                <a:moveTo>
                  <a:pt x="0" y="0"/>
                </a:moveTo>
                <a:lnTo>
                  <a:pt x="1378174" y="0"/>
                </a:lnTo>
                <a:lnTo>
                  <a:pt x="1378174" y="2236387"/>
                </a:lnTo>
                <a:lnTo>
                  <a:pt x="0" y="223638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480409" y="7449728"/>
            <a:ext cx="2149182" cy="2141122"/>
          </a:xfrm>
          <a:custGeom>
            <a:avLst/>
            <a:gdLst/>
            <a:ahLst/>
            <a:cxnLst/>
            <a:rect l="l" t="t" r="r" b="b"/>
            <a:pathLst>
              <a:path w="2149182" h="2141122">
                <a:moveTo>
                  <a:pt x="0" y="0"/>
                </a:moveTo>
                <a:lnTo>
                  <a:pt x="2149182" y="0"/>
                </a:lnTo>
                <a:lnTo>
                  <a:pt x="2149182" y="2141122"/>
                </a:lnTo>
                <a:lnTo>
                  <a:pt x="0" y="214112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=""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=""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8187861">
            <a:off x="4025582" y="8788087"/>
            <a:ext cx="836070" cy="853133"/>
          </a:xfrm>
          <a:custGeom>
            <a:avLst/>
            <a:gdLst/>
            <a:ahLst/>
            <a:cxnLst/>
            <a:rect l="l" t="t" r="r" b="b"/>
            <a:pathLst>
              <a:path w="836070" h="853133">
                <a:moveTo>
                  <a:pt x="0" y="0"/>
                </a:moveTo>
                <a:lnTo>
                  <a:pt x="836071" y="0"/>
                </a:lnTo>
                <a:lnTo>
                  <a:pt x="836071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=""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-2839600">
            <a:off x="2766500" y="6335379"/>
            <a:ext cx="3080188" cy="3490298"/>
          </a:xfrm>
          <a:custGeom>
            <a:avLst/>
            <a:gdLst/>
            <a:ahLst/>
            <a:cxnLst/>
            <a:rect l="l" t="t" r="r" b="b"/>
            <a:pathLst>
              <a:path w="3080188" h="3490298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=""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190</Words>
  <Application>Microsoft Office PowerPoint</Application>
  <PresentationFormat>自訂</PresentationFormat>
  <Paragraphs>49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5" baseType="lpstr">
      <vt:lpstr>Arial</vt:lpstr>
      <vt:lpstr>新細明體</vt:lpstr>
      <vt:lpstr>標楷體</vt:lpstr>
      <vt:lpstr>Nunito Bold</vt:lpstr>
      <vt:lpstr>Railey</vt:lpstr>
      <vt:lpstr>可画山海体-繁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113三年級學校日</dc:title>
  <dc:creator>User</dc:creator>
  <cp:lastModifiedBy>User</cp:lastModifiedBy>
  <cp:revision>9</cp:revision>
  <dcterms:created xsi:type="dcterms:W3CDTF">2006-08-16T00:00:00Z</dcterms:created>
  <dcterms:modified xsi:type="dcterms:W3CDTF">2024-09-03T09:09:14Z</dcterms:modified>
  <dc:identifier>DAGOpUy7Dk8</dc:identifier>
</cp:coreProperties>
</file>