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7" r:id="rId2"/>
    <p:sldId id="258" r:id="rId3"/>
    <p:sldId id="341" r:id="rId4"/>
    <p:sldId id="268" r:id="rId5"/>
    <p:sldId id="269" r:id="rId6"/>
    <p:sldId id="270" r:id="rId7"/>
    <p:sldId id="271" r:id="rId8"/>
    <p:sldId id="266" r:id="rId9"/>
    <p:sldId id="265" r:id="rId10"/>
    <p:sldId id="272" r:id="rId11"/>
    <p:sldId id="329" r:id="rId12"/>
    <p:sldId id="362" r:id="rId13"/>
    <p:sldId id="330" r:id="rId14"/>
    <p:sldId id="331" r:id="rId15"/>
    <p:sldId id="332" r:id="rId16"/>
    <p:sldId id="361" r:id="rId17"/>
    <p:sldId id="333" r:id="rId18"/>
    <p:sldId id="334" r:id="rId19"/>
    <p:sldId id="335" r:id="rId20"/>
    <p:sldId id="336" r:id="rId21"/>
    <p:sldId id="337" r:id="rId22"/>
    <p:sldId id="338" r:id="rId23"/>
    <p:sldId id="344" r:id="rId24"/>
    <p:sldId id="273" r:id="rId25"/>
    <p:sldId id="274" r:id="rId26"/>
    <p:sldId id="275" r:id="rId27"/>
    <p:sldId id="276" r:id="rId28"/>
    <p:sldId id="278" r:id="rId29"/>
    <p:sldId id="279" r:id="rId30"/>
    <p:sldId id="366" r:id="rId31"/>
    <p:sldId id="365" r:id="rId32"/>
    <p:sldId id="364" r:id="rId33"/>
    <p:sldId id="363" r:id="rId34"/>
    <p:sldId id="282" r:id="rId35"/>
    <p:sldId id="285" r:id="rId36"/>
    <p:sldId id="350" r:id="rId37"/>
    <p:sldId id="286" r:id="rId38"/>
    <p:sldId id="359" r:id="rId39"/>
    <p:sldId id="288" r:id="rId40"/>
    <p:sldId id="289" r:id="rId41"/>
    <p:sldId id="290" r:id="rId42"/>
    <p:sldId id="310" r:id="rId43"/>
    <p:sldId id="294" r:id="rId44"/>
    <p:sldId id="349" r:id="rId45"/>
    <p:sldId id="304" r:id="rId46"/>
    <p:sldId id="345" r:id="rId47"/>
    <p:sldId id="305" r:id="rId48"/>
    <p:sldId id="308" r:id="rId49"/>
    <p:sldId id="309" r:id="rId50"/>
  </p:sldIdLst>
  <p:sldSz cx="9144000" cy="6858000" type="screen4x3"/>
  <p:notesSz cx="6888163" cy="100218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FFFFFF"/>
    <a:srgbClr val="008000"/>
    <a:srgbClr val="FF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C09FAD-C932-4684-8A40-4B14F4D92A0C}" v="11" dt="2024-09-06T22:55:23.1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899" autoAdjust="0"/>
    <p:restoredTop sz="94660"/>
  </p:normalViewPr>
  <p:slideViewPr>
    <p:cSldViewPr>
      <p:cViewPr varScale="1">
        <p:scale>
          <a:sx n="82" d="100"/>
          <a:sy n="82" d="100"/>
        </p:scale>
        <p:origin x="1939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文琦 羅" userId="b8b24ba6d3313d36" providerId="LiveId" clId="{3DC09FAD-C932-4684-8A40-4B14F4D92A0C}"/>
    <pc:docChg chg="undo custSel delSld modSld sldOrd">
      <pc:chgData name="文琦 羅" userId="b8b24ba6d3313d36" providerId="LiveId" clId="{3DC09FAD-C932-4684-8A40-4B14F4D92A0C}" dt="2024-09-06T22:55:32.858" v="944" actId="20577"/>
      <pc:docMkLst>
        <pc:docMk/>
      </pc:docMkLst>
      <pc:sldChg chg="modSp mod">
        <pc:chgData name="文琦 羅" userId="b8b24ba6d3313d36" providerId="LiveId" clId="{3DC09FAD-C932-4684-8A40-4B14F4D92A0C}" dt="2024-09-06T21:51:12.082" v="12" actId="113"/>
        <pc:sldMkLst>
          <pc:docMk/>
          <pc:sldMk cId="3666183404" sldId="258"/>
        </pc:sldMkLst>
        <pc:spChg chg="mod">
          <ac:chgData name="文琦 羅" userId="b8b24ba6d3313d36" providerId="LiveId" clId="{3DC09FAD-C932-4684-8A40-4B14F4D92A0C}" dt="2024-09-06T21:51:12.082" v="12" actId="113"/>
          <ac:spMkLst>
            <pc:docMk/>
            <pc:sldMk cId="3666183404" sldId="258"/>
            <ac:spMk id="14340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20:31.979" v="403" actId="20577"/>
        <pc:sldMkLst>
          <pc:docMk/>
          <pc:sldMk cId="177883820" sldId="274"/>
        </pc:sldMkLst>
        <pc:graphicFrameChg chg="modGraphic">
          <ac:chgData name="文琦 羅" userId="b8b24ba6d3313d36" providerId="LiveId" clId="{3DC09FAD-C932-4684-8A40-4B14F4D92A0C}" dt="2024-09-06T22:20:31.979" v="403" actId="20577"/>
          <ac:graphicFrameMkLst>
            <pc:docMk/>
            <pc:sldMk cId="177883820" sldId="274"/>
            <ac:graphicFrameMk id="4" creationId="{00000000-0000-0000-0000-000000000000}"/>
          </ac:graphicFrameMkLst>
        </pc:graphicFrameChg>
      </pc:sldChg>
      <pc:sldChg chg="modSp mod">
        <pc:chgData name="文琦 羅" userId="b8b24ba6d3313d36" providerId="LiveId" clId="{3DC09FAD-C932-4684-8A40-4B14F4D92A0C}" dt="2024-09-06T22:21:55.675" v="410" actId="14734"/>
        <pc:sldMkLst>
          <pc:docMk/>
          <pc:sldMk cId="2554672475" sldId="276"/>
        </pc:sldMkLst>
        <pc:graphicFrameChg chg="modGraphic">
          <ac:chgData name="文琦 羅" userId="b8b24ba6d3313d36" providerId="LiveId" clId="{3DC09FAD-C932-4684-8A40-4B14F4D92A0C}" dt="2024-09-06T22:21:55.675" v="410" actId="14734"/>
          <ac:graphicFrameMkLst>
            <pc:docMk/>
            <pc:sldMk cId="2554672475" sldId="276"/>
            <ac:graphicFrameMk id="4" creationId="{00000000-0000-0000-0000-000000000000}"/>
          </ac:graphicFrameMkLst>
        </pc:graphicFrameChg>
      </pc:sldChg>
      <pc:sldChg chg="delSp modSp del mod">
        <pc:chgData name="文琦 羅" userId="b8b24ba6d3313d36" providerId="LiveId" clId="{3DC09FAD-C932-4684-8A40-4B14F4D92A0C}" dt="2024-09-06T22:23:16.475" v="417" actId="2696"/>
        <pc:sldMkLst>
          <pc:docMk/>
          <pc:sldMk cId="3455318732" sldId="277"/>
        </pc:sldMkLst>
        <pc:spChg chg="del mod">
          <ac:chgData name="文琦 羅" userId="b8b24ba6d3313d36" providerId="LiveId" clId="{3DC09FAD-C932-4684-8A40-4B14F4D92A0C}" dt="2024-09-06T22:22:44.491" v="412" actId="478"/>
          <ac:spMkLst>
            <pc:docMk/>
            <pc:sldMk cId="3455318732" sldId="277"/>
            <ac:spMk id="33794" creationId="{00000000-0000-0000-0000-000000000000}"/>
          </ac:spMkLst>
        </pc:spChg>
        <pc:graphicFrameChg chg="del modGraphic">
          <ac:chgData name="文琦 羅" userId="b8b24ba6d3313d36" providerId="LiveId" clId="{3DC09FAD-C932-4684-8A40-4B14F4D92A0C}" dt="2024-09-06T22:22:55.672" v="416" actId="478"/>
          <ac:graphicFrameMkLst>
            <pc:docMk/>
            <pc:sldMk cId="3455318732" sldId="277"/>
            <ac:graphicFrameMk id="5" creationId="{00000000-0000-0000-0000-000000000000}"/>
          </ac:graphicFrameMkLst>
        </pc:graphicFrameChg>
      </pc:sldChg>
      <pc:sldChg chg="modSp mod">
        <pc:chgData name="文琦 羅" userId="b8b24ba6d3313d36" providerId="LiveId" clId="{3DC09FAD-C932-4684-8A40-4B14F4D92A0C}" dt="2024-09-06T22:23:27.519" v="424" actId="20577"/>
        <pc:sldMkLst>
          <pc:docMk/>
          <pc:sldMk cId="243322975" sldId="278"/>
        </pc:sldMkLst>
        <pc:spChg chg="mod">
          <ac:chgData name="文琦 羅" userId="b8b24ba6d3313d36" providerId="LiveId" clId="{3DC09FAD-C932-4684-8A40-4B14F4D92A0C}" dt="2024-09-06T22:23:27.519" v="424" actId="20577"/>
          <ac:spMkLst>
            <pc:docMk/>
            <pc:sldMk cId="243322975" sldId="278"/>
            <ac:spMk id="34818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24:04.692" v="425" actId="1076"/>
        <pc:sldMkLst>
          <pc:docMk/>
          <pc:sldMk cId="2612373253" sldId="279"/>
        </pc:sldMkLst>
        <pc:spChg chg="mod">
          <ac:chgData name="文琦 羅" userId="b8b24ba6d3313d36" providerId="LiveId" clId="{3DC09FAD-C932-4684-8A40-4B14F4D92A0C}" dt="2024-09-06T22:24:04.692" v="425" actId="1076"/>
          <ac:spMkLst>
            <pc:docMk/>
            <pc:sldMk cId="2612373253" sldId="279"/>
            <ac:spMk id="3" creationId="{00000000-0000-0000-0000-000000000000}"/>
          </ac:spMkLst>
        </pc:spChg>
      </pc:sldChg>
      <pc:sldChg chg="modSp">
        <pc:chgData name="文琦 羅" userId="b8b24ba6d3313d36" providerId="LiveId" clId="{3DC09FAD-C932-4684-8A40-4B14F4D92A0C}" dt="2024-09-06T22:26:38.696" v="426" actId="1076"/>
        <pc:sldMkLst>
          <pc:docMk/>
          <pc:sldMk cId="4898713" sldId="282"/>
        </pc:sldMkLst>
        <pc:spChg chg="mod">
          <ac:chgData name="文琦 羅" userId="b8b24ba6d3313d36" providerId="LiveId" clId="{3DC09FAD-C932-4684-8A40-4B14F4D92A0C}" dt="2024-09-06T22:26:38.696" v="426" actId="1076"/>
          <ac:spMkLst>
            <pc:docMk/>
            <pc:sldMk cId="4898713" sldId="282"/>
            <ac:spMk id="6" creationId="{00000000-0000-0000-0000-000000000000}"/>
          </ac:spMkLst>
        </pc:spChg>
      </pc:sldChg>
      <pc:sldChg chg="modSp">
        <pc:chgData name="文琦 羅" userId="b8b24ba6d3313d36" providerId="LiveId" clId="{3DC09FAD-C932-4684-8A40-4B14F4D92A0C}" dt="2024-09-06T22:26:54.970" v="427" actId="1076"/>
        <pc:sldMkLst>
          <pc:docMk/>
          <pc:sldMk cId="3808436547" sldId="285"/>
        </pc:sldMkLst>
        <pc:spChg chg="mod">
          <ac:chgData name="文琦 羅" userId="b8b24ba6d3313d36" providerId="LiveId" clId="{3DC09FAD-C932-4684-8A40-4B14F4D92A0C}" dt="2024-09-06T22:26:54.970" v="427" actId="1076"/>
          <ac:spMkLst>
            <pc:docMk/>
            <pc:sldMk cId="3808436547" sldId="285"/>
            <ac:spMk id="4" creationId="{00000000-0000-0000-0000-000000000000}"/>
          </ac:spMkLst>
        </pc:spChg>
      </pc:sldChg>
      <pc:sldChg chg="modSp">
        <pc:chgData name="文琦 羅" userId="b8b24ba6d3313d36" providerId="LiveId" clId="{3DC09FAD-C932-4684-8A40-4B14F4D92A0C}" dt="2024-09-06T22:27:25.196" v="429" actId="1076"/>
        <pc:sldMkLst>
          <pc:docMk/>
          <pc:sldMk cId="838899136" sldId="286"/>
        </pc:sldMkLst>
        <pc:spChg chg="mod">
          <ac:chgData name="文琦 羅" userId="b8b24ba6d3313d36" providerId="LiveId" clId="{3DC09FAD-C932-4684-8A40-4B14F4D92A0C}" dt="2024-09-06T22:27:25.196" v="429" actId="1076"/>
          <ac:spMkLst>
            <pc:docMk/>
            <pc:sldMk cId="838899136" sldId="286"/>
            <ac:spMk id="3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35:16.430" v="432" actId="207"/>
        <pc:sldMkLst>
          <pc:docMk/>
          <pc:sldMk cId="2116146608" sldId="289"/>
        </pc:sldMkLst>
        <pc:spChg chg="mod">
          <ac:chgData name="文琦 羅" userId="b8b24ba6d3313d36" providerId="LiveId" clId="{3DC09FAD-C932-4684-8A40-4B14F4D92A0C}" dt="2024-09-06T22:35:16.430" v="432" actId="207"/>
          <ac:spMkLst>
            <pc:docMk/>
            <pc:sldMk cId="2116146608" sldId="289"/>
            <ac:spMk id="2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37:28.247" v="436" actId="207"/>
        <pc:sldMkLst>
          <pc:docMk/>
          <pc:sldMk cId="836630539" sldId="294"/>
        </pc:sldMkLst>
        <pc:spChg chg="mod">
          <ac:chgData name="文琦 羅" userId="b8b24ba6d3313d36" providerId="LiveId" clId="{3DC09FAD-C932-4684-8A40-4B14F4D92A0C}" dt="2024-09-06T22:37:28.247" v="436" actId="207"/>
          <ac:spMkLst>
            <pc:docMk/>
            <pc:sldMk cId="836630539" sldId="294"/>
            <ac:spMk id="2" creationId="{00000000-0000-0000-0000-000000000000}"/>
          </ac:spMkLst>
        </pc:spChg>
      </pc:sldChg>
      <pc:sldChg chg="delSp modSp mod ord">
        <pc:chgData name="文琦 羅" userId="b8b24ba6d3313d36" providerId="LiveId" clId="{3DC09FAD-C932-4684-8A40-4B14F4D92A0C}" dt="2024-09-06T22:51:18.711" v="768" actId="2711"/>
        <pc:sldMkLst>
          <pc:docMk/>
          <pc:sldMk cId="604624750" sldId="304"/>
        </pc:sldMkLst>
        <pc:spChg chg="mod">
          <ac:chgData name="文琦 羅" userId="b8b24ba6d3313d36" providerId="LiveId" clId="{3DC09FAD-C932-4684-8A40-4B14F4D92A0C}" dt="2024-09-06T22:50:53.942" v="767" actId="13926"/>
          <ac:spMkLst>
            <pc:docMk/>
            <pc:sldMk cId="604624750" sldId="304"/>
            <ac:spMk id="3" creationId="{00000000-0000-0000-0000-000000000000}"/>
          </ac:spMkLst>
        </pc:spChg>
        <pc:spChg chg="mod">
          <ac:chgData name="文琦 羅" userId="b8b24ba6d3313d36" providerId="LiveId" clId="{3DC09FAD-C932-4684-8A40-4B14F4D92A0C}" dt="2024-09-06T22:51:18.711" v="768" actId="2711"/>
          <ac:spMkLst>
            <pc:docMk/>
            <pc:sldMk cId="604624750" sldId="304"/>
            <ac:spMk id="4" creationId="{00000000-0000-0000-0000-000000000000}"/>
          </ac:spMkLst>
        </pc:spChg>
        <pc:spChg chg="del mod">
          <ac:chgData name="文琦 羅" userId="b8b24ba6d3313d36" providerId="LiveId" clId="{3DC09FAD-C932-4684-8A40-4B14F4D92A0C}" dt="2024-09-06T22:43:20.105" v="534" actId="478"/>
          <ac:spMkLst>
            <pc:docMk/>
            <pc:sldMk cId="604624750" sldId="304"/>
            <ac:spMk id="61442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55:32.858" v="944" actId="20577"/>
        <pc:sldMkLst>
          <pc:docMk/>
          <pc:sldMk cId="3960346722" sldId="305"/>
        </pc:sldMkLst>
        <pc:spChg chg="mod">
          <ac:chgData name="文琦 羅" userId="b8b24ba6d3313d36" providerId="LiveId" clId="{3DC09FAD-C932-4684-8A40-4B14F4D92A0C}" dt="2024-09-06T22:55:32.858" v="944" actId="20577"/>
          <ac:spMkLst>
            <pc:docMk/>
            <pc:sldMk cId="3960346722" sldId="305"/>
            <ac:spMk id="3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36:53.737" v="434" actId="1076"/>
        <pc:sldMkLst>
          <pc:docMk/>
          <pc:sldMk cId="2546042876" sldId="310"/>
        </pc:sldMkLst>
        <pc:spChg chg="mod">
          <ac:chgData name="文琦 羅" userId="b8b24ba6d3313d36" providerId="LiveId" clId="{3DC09FAD-C932-4684-8A40-4B14F4D92A0C}" dt="2024-09-06T22:36:53.737" v="434" actId="1076"/>
          <ac:spMkLst>
            <pc:docMk/>
            <pc:sldMk cId="2546042876" sldId="310"/>
            <ac:spMk id="3" creationId="{00000000-0000-0000-0000-000000000000}"/>
          </ac:spMkLst>
        </pc:spChg>
      </pc:sldChg>
      <pc:sldChg chg="del">
        <pc:chgData name="文琦 羅" userId="b8b24ba6d3313d36" providerId="LiveId" clId="{3DC09FAD-C932-4684-8A40-4B14F4D92A0C}" dt="2024-09-06T22:27:38.953" v="430" actId="2696"/>
        <pc:sldMkLst>
          <pc:docMk/>
          <pc:sldMk cId="3427345641" sldId="313"/>
        </pc:sldMkLst>
      </pc:sldChg>
      <pc:sldChg chg="modSp mod">
        <pc:chgData name="文琦 羅" userId="b8b24ba6d3313d36" providerId="LiveId" clId="{3DC09FAD-C932-4684-8A40-4B14F4D92A0C}" dt="2024-09-06T22:08:51.596" v="70" actId="20577"/>
        <pc:sldMkLst>
          <pc:docMk/>
          <pc:sldMk cId="214001921" sldId="331"/>
        </pc:sldMkLst>
        <pc:spChg chg="mod">
          <ac:chgData name="文琦 羅" userId="b8b24ba6d3313d36" providerId="LiveId" clId="{3DC09FAD-C932-4684-8A40-4B14F4D92A0C}" dt="2024-09-06T22:08:51.596" v="70" actId="20577"/>
          <ac:spMkLst>
            <pc:docMk/>
            <pc:sldMk cId="214001921" sldId="331"/>
            <ac:spMk id="6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14:20.609" v="285" actId="20577"/>
        <pc:sldMkLst>
          <pc:docMk/>
          <pc:sldMk cId="2263319212" sldId="333"/>
        </pc:sldMkLst>
        <pc:spChg chg="mod">
          <ac:chgData name="文琦 羅" userId="b8b24ba6d3313d36" providerId="LiveId" clId="{3DC09FAD-C932-4684-8A40-4B14F4D92A0C}" dt="2024-09-06T22:14:20.609" v="285" actId="20577"/>
          <ac:spMkLst>
            <pc:docMk/>
            <pc:sldMk cId="2263319212" sldId="333"/>
            <ac:spMk id="55299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15:33.184" v="288" actId="113"/>
        <pc:sldMkLst>
          <pc:docMk/>
          <pc:sldMk cId="1182876343" sldId="335"/>
        </pc:sldMkLst>
        <pc:spChg chg="mod">
          <ac:chgData name="文琦 羅" userId="b8b24ba6d3313d36" providerId="LiveId" clId="{3DC09FAD-C932-4684-8A40-4B14F4D92A0C}" dt="2024-09-06T22:15:33.184" v="288" actId="113"/>
          <ac:spMkLst>
            <pc:docMk/>
            <pc:sldMk cId="1182876343" sldId="335"/>
            <ac:spMk id="57347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16:31.921" v="320" actId="20577"/>
        <pc:sldMkLst>
          <pc:docMk/>
          <pc:sldMk cId="2836608252" sldId="337"/>
        </pc:sldMkLst>
        <pc:spChg chg="mod">
          <ac:chgData name="文琦 羅" userId="b8b24ba6d3313d36" providerId="LiveId" clId="{3DC09FAD-C932-4684-8A40-4B14F4D92A0C}" dt="2024-09-06T22:16:31.921" v="320" actId="20577"/>
          <ac:spMkLst>
            <pc:docMk/>
            <pc:sldMk cId="2836608252" sldId="337"/>
            <ac:spMk id="59395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38:07.669" v="438" actId="207"/>
        <pc:sldMkLst>
          <pc:docMk/>
          <pc:sldMk cId="3825813397" sldId="349"/>
        </pc:sldMkLst>
        <pc:spChg chg="mod">
          <ac:chgData name="文琦 羅" userId="b8b24ba6d3313d36" providerId="LiveId" clId="{3DC09FAD-C932-4684-8A40-4B14F4D92A0C}" dt="2024-09-06T22:38:07.669" v="438" actId="207"/>
          <ac:spMkLst>
            <pc:docMk/>
            <pc:sldMk cId="3825813397" sldId="349"/>
            <ac:spMk id="2" creationId="{00000000-0000-0000-0000-000000000000}"/>
          </ac:spMkLst>
        </pc:spChg>
      </pc:sldChg>
      <pc:sldChg chg="modSp">
        <pc:chgData name="文琦 羅" userId="b8b24ba6d3313d36" providerId="LiveId" clId="{3DC09FAD-C932-4684-8A40-4B14F4D92A0C}" dt="2024-09-06T22:27:10.134" v="428" actId="1076"/>
        <pc:sldMkLst>
          <pc:docMk/>
          <pc:sldMk cId="3454133558" sldId="350"/>
        </pc:sldMkLst>
        <pc:spChg chg="mod">
          <ac:chgData name="文琦 羅" userId="b8b24ba6d3313d36" providerId="LiveId" clId="{3DC09FAD-C932-4684-8A40-4B14F4D92A0C}" dt="2024-09-06T22:27:10.134" v="428" actId="1076"/>
          <ac:spMkLst>
            <pc:docMk/>
            <pc:sldMk cId="3454133558" sldId="350"/>
            <ac:spMk id="4" creationId="{00000000-0000-0000-0000-000000000000}"/>
          </ac:spMkLst>
        </pc:spChg>
      </pc:sldChg>
      <pc:sldChg chg="modSp mod">
        <pc:chgData name="文琦 羅" userId="b8b24ba6d3313d36" providerId="LiveId" clId="{3DC09FAD-C932-4684-8A40-4B14F4D92A0C}" dt="2024-09-06T22:11:03.399" v="103" actId="20577"/>
        <pc:sldMkLst>
          <pc:docMk/>
          <pc:sldMk cId="2365886264" sldId="361"/>
        </pc:sldMkLst>
        <pc:spChg chg="mod">
          <ac:chgData name="文琦 羅" userId="b8b24ba6d3313d36" providerId="LiveId" clId="{3DC09FAD-C932-4684-8A40-4B14F4D92A0C}" dt="2024-09-06T22:11:03.399" v="103" actId="20577"/>
          <ac:spMkLst>
            <pc:docMk/>
            <pc:sldMk cId="2365886264" sldId="361"/>
            <ac:spMk id="4" creationId="{00000000-0000-0000-0000-000000000000}"/>
          </ac:spMkLst>
        </pc:spChg>
      </pc:sldChg>
      <pc:sldChg chg="addSp delSp modSp mod">
        <pc:chgData name="文琦 羅" userId="b8b24ba6d3313d36" providerId="LiveId" clId="{3DC09FAD-C932-4684-8A40-4B14F4D92A0C}" dt="2024-09-06T22:07:10.667" v="21"/>
        <pc:sldMkLst>
          <pc:docMk/>
          <pc:sldMk cId="4018246077" sldId="362"/>
        </pc:sldMkLst>
        <pc:spChg chg="add del mod">
          <ac:chgData name="文琦 羅" userId="b8b24ba6d3313d36" providerId="LiveId" clId="{3DC09FAD-C932-4684-8A40-4B14F4D92A0C}" dt="2024-09-06T22:04:56.997" v="15" actId="931"/>
          <ac:spMkLst>
            <pc:docMk/>
            <pc:sldMk cId="4018246077" sldId="362"/>
            <ac:spMk id="3" creationId="{BF3752D3-DB59-C234-5168-DFC9B38FCE81}"/>
          </ac:spMkLst>
        </pc:spChg>
        <pc:spChg chg="mod">
          <ac:chgData name="文琦 羅" userId="b8b24ba6d3313d36" providerId="LiveId" clId="{3DC09FAD-C932-4684-8A40-4B14F4D92A0C}" dt="2024-09-06T22:07:10.667" v="21"/>
          <ac:spMkLst>
            <pc:docMk/>
            <pc:sldMk cId="4018246077" sldId="362"/>
            <ac:spMk id="5122" creationId="{00000000-0000-0000-0000-000000000000}"/>
          </ac:spMkLst>
        </pc:spChg>
        <pc:picChg chg="add mod">
          <ac:chgData name="文琦 羅" userId="b8b24ba6d3313d36" providerId="LiveId" clId="{3DC09FAD-C932-4684-8A40-4B14F4D92A0C}" dt="2024-09-06T22:06:34.372" v="19" actId="14100"/>
          <ac:picMkLst>
            <pc:docMk/>
            <pc:sldMk cId="4018246077" sldId="362"/>
            <ac:picMk id="5" creationId="{E3AE8E52-AEB1-D860-7759-229E3C0AC1B5}"/>
          </ac:picMkLst>
        </pc:picChg>
        <pc:picChg chg="del">
          <ac:chgData name="文琦 羅" userId="b8b24ba6d3313d36" providerId="LiveId" clId="{3DC09FAD-C932-4684-8A40-4B14F4D92A0C}" dt="2024-09-06T22:04:34.262" v="13" actId="478"/>
          <ac:picMkLst>
            <pc:docMk/>
            <pc:sldMk cId="4018246077" sldId="362"/>
            <ac:picMk id="5125" creationId="{00000000-0000-0000-0000-000000000000}"/>
          </ac:picMkLst>
        </pc:picChg>
      </pc:sldChg>
    </pc:docChg>
  </pc:docChgLst>
  <pc:docChgLst>
    <pc:chgData name="文琦 羅" userId="b8b24ba6d3313d36" providerId="LiveId" clId="{3154B1C1-FABD-46D5-BBC6-6B4FA8D33901}"/>
    <pc:docChg chg="undo custSel modSld">
      <pc:chgData name="文琦 羅" userId="b8b24ba6d3313d36" providerId="LiveId" clId="{3154B1C1-FABD-46D5-BBC6-6B4FA8D33901}" dt="2023-08-31T23:08:51.211" v="269" actId="20577"/>
      <pc:docMkLst>
        <pc:docMk/>
      </pc:docMkLst>
      <pc:sldChg chg="modSp mod">
        <pc:chgData name="文琦 羅" userId="b8b24ba6d3313d36" providerId="LiveId" clId="{3154B1C1-FABD-46D5-BBC6-6B4FA8D33901}" dt="2023-08-31T22:30:44.529" v="43" actId="20577"/>
        <pc:sldMkLst>
          <pc:docMk/>
          <pc:sldMk cId="2790224658" sldId="257"/>
        </pc:sldMkLst>
        <pc:spChg chg="mod">
          <ac:chgData name="文琦 羅" userId="b8b24ba6d3313d36" providerId="LiveId" clId="{3154B1C1-FABD-46D5-BBC6-6B4FA8D33901}" dt="2023-08-31T22:30:44.529" v="43" actId="20577"/>
          <ac:spMkLst>
            <pc:docMk/>
            <pc:sldMk cId="2790224658" sldId="257"/>
            <ac:spMk id="4" creationId="{00000000-0000-0000-0000-000000000000}"/>
          </ac:spMkLst>
        </pc:spChg>
      </pc:sldChg>
      <pc:sldChg chg="modSp mod">
        <pc:chgData name="文琦 羅" userId="b8b24ba6d3313d36" providerId="LiveId" clId="{3154B1C1-FABD-46D5-BBC6-6B4FA8D33901}" dt="2023-08-31T22:43:22.949" v="79" actId="2711"/>
        <pc:sldMkLst>
          <pc:docMk/>
          <pc:sldMk cId="4898713" sldId="282"/>
        </pc:sldMkLst>
        <pc:spChg chg="mod">
          <ac:chgData name="文琦 羅" userId="b8b24ba6d3313d36" providerId="LiveId" clId="{3154B1C1-FABD-46D5-BBC6-6B4FA8D33901}" dt="2023-08-31T22:43:22.949" v="79" actId="2711"/>
          <ac:spMkLst>
            <pc:docMk/>
            <pc:sldMk cId="4898713" sldId="282"/>
            <ac:spMk id="6" creationId="{00000000-0000-0000-0000-000000000000}"/>
          </ac:spMkLst>
        </pc:spChg>
      </pc:sldChg>
      <pc:sldChg chg="modSp mod">
        <pc:chgData name="文琦 羅" userId="b8b24ba6d3313d36" providerId="LiveId" clId="{3154B1C1-FABD-46D5-BBC6-6B4FA8D33901}" dt="2023-08-31T23:08:51.211" v="269" actId="20577"/>
        <pc:sldMkLst>
          <pc:docMk/>
          <pc:sldMk cId="999365712" sldId="288"/>
        </pc:sldMkLst>
        <pc:spChg chg="mod">
          <ac:chgData name="文琦 羅" userId="b8b24ba6d3313d36" providerId="LiveId" clId="{3154B1C1-FABD-46D5-BBC6-6B4FA8D33901}" dt="2023-08-31T23:08:51.211" v="269" actId="20577"/>
          <ac:spMkLst>
            <pc:docMk/>
            <pc:sldMk cId="999365712" sldId="288"/>
            <ac:spMk id="45060" creationId="{00000000-0000-0000-0000-000000000000}"/>
          </ac:spMkLst>
        </pc:spChg>
      </pc:sldChg>
      <pc:sldChg chg="modSp mod">
        <pc:chgData name="文琦 羅" userId="b8b24ba6d3313d36" providerId="LiveId" clId="{3154B1C1-FABD-46D5-BBC6-6B4FA8D33901}" dt="2023-08-31T23:07:36.014" v="260" actId="1076"/>
        <pc:sldMkLst>
          <pc:docMk/>
          <pc:sldMk cId="2116146608" sldId="289"/>
        </pc:sldMkLst>
        <pc:spChg chg="mod">
          <ac:chgData name="文琦 羅" userId="b8b24ba6d3313d36" providerId="LiveId" clId="{3154B1C1-FABD-46D5-BBC6-6B4FA8D33901}" dt="2023-08-31T23:07:36.014" v="260" actId="1076"/>
          <ac:spMkLst>
            <pc:docMk/>
            <pc:sldMk cId="2116146608" sldId="289"/>
            <ac:spMk id="2" creationId="{00000000-0000-0000-0000-000000000000}"/>
          </ac:spMkLst>
        </pc:spChg>
        <pc:spChg chg="mod">
          <ac:chgData name="文琦 羅" userId="b8b24ba6d3313d36" providerId="LiveId" clId="{3154B1C1-FABD-46D5-BBC6-6B4FA8D33901}" dt="2023-08-31T22:45:15.210" v="87" actId="20577"/>
          <ac:spMkLst>
            <pc:docMk/>
            <pc:sldMk cId="2116146608" sldId="289"/>
            <ac:spMk id="36866" creationId="{00000000-0000-0000-0000-000000000000}"/>
          </ac:spMkLst>
        </pc:spChg>
      </pc:sldChg>
      <pc:sldChg chg="modSp mod">
        <pc:chgData name="文琦 羅" userId="b8b24ba6d3313d36" providerId="LiveId" clId="{3154B1C1-FABD-46D5-BBC6-6B4FA8D33901}" dt="2023-08-31T22:42:42.203" v="78" actId="20577"/>
        <pc:sldMkLst>
          <pc:docMk/>
          <pc:sldMk cId="1503516052" sldId="364"/>
        </pc:sldMkLst>
        <pc:spChg chg="mod">
          <ac:chgData name="文琦 羅" userId="b8b24ba6d3313d36" providerId="LiveId" clId="{3154B1C1-FABD-46D5-BBC6-6B4FA8D33901}" dt="2023-08-31T22:42:42.203" v="78" actId="20577"/>
          <ac:spMkLst>
            <pc:docMk/>
            <pc:sldMk cId="1503516052" sldId="364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6FE73813-BC97-467A-A95D-3BFC1507EA9D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BE43853-9443-451B-9788-3343E9763D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6123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800F8493-4197-4B6B-A9DE-82866E74326C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E26A0A7C-71F4-4E90-80EB-58AA02408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9731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595590C-8A39-4014-BD31-298E7923F02F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80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CB1554A-CA86-4ACD-82F1-EED57317A07C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18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844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C5AC8CB-6863-4B95-BB7D-6C70361B0A9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748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5438058-F3E7-48CB-8602-97AA750CE70E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3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B47FDE1-88E5-4AA6-A54D-E8CD832A65E5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673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69AC2F7-BA21-4961-8056-E42D89AE7FD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921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202EF5-7708-4C04-AAC5-6995C158DE78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511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9814C31-E408-4EA5-93DC-9B549743902D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957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469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F8B5F51-7840-49C1-A1D2-C360BD32C8C0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93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2EC65BF-95FD-421E-BA32-E5258DF83C9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907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06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67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683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044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48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43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547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17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420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5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298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2963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67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" name="矩形 2"/>
          <p:cNvSpPr/>
          <p:nvPr userDrawn="1"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pic>
        <p:nvPicPr>
          <p:cNvPr id="5" name="图片 8" descr="返校3-_03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392738"/>
            <a:ext cx="217963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0A472-0697-4C7E-8D9B-AD54F1B3E12F}" type="datetimeFigureOut">
              <a:rPr lang="zh-CN" altLang="en-US"/>
              <a:pPr>
                <a:defRPr/>
              </a:pPr>
              <a:t>2024/9/7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B358B-BFCD-4E70-A557-6000F04B4F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57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53751-3D78-4A1B-BDA8-3B5FC697B4A5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510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4"/>
          <p:cNvSpPr txBox="1">
            <a:spLocks/>
          </p:cNvSpPr>
          <p:nvPr/>
        </p:nvSpPr>
        <p:spPr>
          <a:xfrm>
            <a:off x="5292080" y="6237312"/>
            <a:ext cx="3744416" cy="78153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3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三年級教學團隊製作</a:t>
            </a:r>
            <a:endParaRPr kumimoji="0" lang="en-US" altLang="zh-TW" sz="3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539552" y="332656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113(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光仁小學學校日</a:t>
            </a:r>
          </a:p>
          <a:p>
            <a:pPr algn="ctr"/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歡迎您的蒞臨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2790224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962549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4646" y="40466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6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班親會流程</a:t>
            </a:r>
          </a:p>
        </p:txBody>
      </p:sp>
      <p:sp>
        <p:nvSpPr>
          <p:cNvPr id="14340" name="矩形 1"/>
          <p:cNvSpPr>
            <a:spLocks noChangeArrowheads="1"/>
          </p:cNvSpPr>
          <p:nvPr/>
        </p:nvSpPr>
        <p:spPr bwMode="auto">
          <a:xfrm>
            <a:off x="971600" y="1557189"/>
            <a:ext cx="6859538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ctr" hangingPunct="1"/>
            <a:r>
              <a:rPr lang="en-US" altLang="zh-TW" sz="2000" b="1" dirty="0">
                <a:solidFill>
                  <a:srgbClr val="FF0000"/>
                </a:solidFill>
              </a:rPr>
              <a:t>09</a:t>
            </a:r>
            <a:r>
              <a:rPr lang="zh-TW" altLang="zh-TW" sz="2000" b="1" dirty="0">
                <a:solidFill>
                  <a:srgbClr val="FF0000"/>
                </a:solidFill>
              </a:rPr>
              <a:t>：</a:t>
            </a:r>
            <a:r>
              <a:rPr lang="en-US" altLang="zh-TW" sz="2000" b="1" dirty="0">
                <a:solidFill>
                  <a:srgbClr val="FF0000"/>
                </a:solidFill>
              </a:rPr>
              <a:t>00</a:t>
            </a:r>
            <a:r>
              <a:rPr lang="zh-TW" altLang="zh-TW" sz="2000" b="1" dirty="0">
                <a:solidFill>
                  <a:srgbClr val="FF0000"/>
                </a:solidFill>
              </a:rPr>
              <a:t>～</a:t>
            </a:r>
            <a:r>
              <a:rPr lang="en-US" altLang="zh-TW" sz="2000" b="1" dirty="0">
                <a:solidFill>
                  <a:srgbClr val="FF0000"/>
                </a:solidFill>
              </a:rPr>
              <a:t>10</a:t>
            </a:r>
            <a:r>
              <a:rPr lang="zh-TW" altLang="zh-TW" sz="2000" b="1" dirty="0">
                <a:solidFill>
                  <a:srgbClr val="FF0000"/>
                </a:solidFill>
              </a:rPr>
              <a:t>：</a:t>
            </a:r>
            <a:r>
              <a:rPr lang="en-US" altLang="zh-TW" sz="2000" b="1" dirty="0">
                <a:solidFill>
                  <a:srgbClr val="FF0000"/>
                </a:solidFill>
              </a:rPr>
              <a:t>00</a:t>
            </a:r>
            <a:endParaRPr lang="zh-TW" altLang="zh-TW" sz="2000" b="1" dirty="0">
              <a:solidFill>
                <a:srgbClr val="FF0000"/>
              </a:solidFill>
            </a:endParaRPr>
          </a:p>
          <a:p>
            <a:pPr eaLnBrk="1" fontAlgn="ctr" hangingPunct="1"/>
            <a:r>
              <a:rPr lang="en-US" altLang="zh-TW" sz="2000" b="1" dirty="0">
                <a:solidFill>
                  <a:srgbClr val="0000CC"/>
                </a:solidFill>
              </a:rPr>
              <a:t>1-4</a:t>
            </a:r>
            <a:r>
              <a:rPr lang="zh-TW" altLang="zh-TW" sz="2000" b="1" dirty="0">
                <a:solidFill>
                  <a:srgbClr val="0000CC"/>
                </a:solidFill>
              </a:rPr>
              <a:t>年級家長參加專題講座</a:t>
            </a:r>
            <a:r>
              <a:rPr lang="en-US" altLang="zh-TW" sz="2000" b="1" dirty="0">
                <a:solidFill>
                  <a:srgbClr val="0000CC"/>
                </a:solidFill>
              </a:rPr>
              <a:t>:</a:t>
            </a:r>
            <a:r>
              <a:rPr lang="zh-TW" altLang="zh-TW" sz="2000" b="1" dirty="0">
                <a:solidFill>
                  <a:srgbClr val="0000CC"/>
                </a:solidFill>
              </a:rPr>
              <a:t>學校報報</a:t>
            </a:r>
          </a:p>
          <a:p>
            <a:pPr eaLnBrk="1" fontAlgn="ctr" hangingPunct="1"/>
            <a:r>
              <a:rPr lang="zh-TW" altLang="zh-TW" sz="2000" dirty="0"/>
              <a:t>校長</a:t>
            </a:r>
          </a:p>
          <a:p>
            <a:pPr eaLnBrk="1" fontAlgn="ctr" hangingPunct="1"/>
            <a:r>
              <a:rPr lang="zh-TW" altLang="zh-TW" sz="2000" dirty="0"/>
              <a:t>處室主任</a:t>
            </a:r>
          </a:p>
          <a:p>
            <a:pPr eaLnBrk="1" fontAlgn="t" hangingPunct="1"/>
            <a:r>
              <a:rPr lang="zh-TW" altLang="zh-TW" sz="2000" dirty="0"/>
              <a:t>光仁樓</a:t>
            </a:r>
            <a:r>
              <a:rPr lang="en-US" altLang="zh-TW" sz="2000" dirty="0" err="1"/>
              <a:t>B2</a:t>
            </a:r>
            <a:endParaRPr lang="zh-TW" altLang="zh-TW" sz="2000" dirty="0"/>
          </a:p>
          <a:p>
            <a:pPr eaLnBrk="1" fontAlgn="ctr" hangingPunct="1"/>
            <a:r>
              <a:rPr lang="en-US" altLang="zh-TW" sz="2000" b="1" dirty="0">
                <a:solidFill>
                  <a:srgbClr val="FF0000"/>
                </a:solidFill>
              </a:rPr>
              <a:t>10</a:t>
            </a:r>
            <a:r>
              <a:rPr lang="zh-TW" altLang="zh-TW" sz="2000" b="1" dirty="0">
                <a:solidFill>
                  <a:srgbClr val="FF0000"/>
                </a:solidFill>
              </a:rPr>
              <a:t>：</a:t>
            </a:r>
            <a:r>
              <a:rPr lang="en-US" altLang="zh-TW" sz="2000" b="1" dirty="0">
                <a:solidFill>
                  <a:srgbClr val="FF0000"/>
                </a:solidFill>
              </a:rPr>
              <a:t>00</a:t>
            </a:r>
            <a:r>
              <a:rPr lang="zh-TW" altLang="zh-TW" sz="2000" b="1" dirty="0">
                <a:solidFill>
                  <a:srgbClr val="FF0000"/>
                </a:solidFill>
              </a:rPr>
              <a:t>～</a:t>
            </a:r>
            <a:r>
              <a:rPr lang="en-US" altLang="zh-TW" sz="2000" b="1" dirty="0">
                <a:solidFill>
                  <a:srgbClr val="FF0000"/>
                </a:solidFill>
              </a:rPr>
              <a:t>12</a:t>
            </a:r>
            <a:r>
              <a:rPr lang="zh-TW" altLang="zh-TW" sz="2000" b="1" dirty="0">
                <a:solidFill>
                  <a:srgbClr val="FF0000"/>
                </a:solidFill>
              </a:rPr>
              <a:t>：</a:t>
            </a:r>
            <a:r>
              <a:rPr lang="en-US" altLang="zh-TW" sz="2000" b="1" dirty="0">
                <a:solidFill>
                  <a:srgbClr val="FF0000"/>
                </a:solidFill>
              </a:rPr>
              <a:t>00</a:t>
            </a:r>
            <a:endParaRPr lang="zh-TW" altLang="zh-TW" sz="2000" b="1" dirty="0">
              <a:solidFill>
                <a:srgbClr val="FF0000"/>
              </a:solidFill>
            </a:endParaRPr>
          </a:p>
          <a:p>
            <a:pPr eaLnBrk="1" fontAlgn="ctr" hangingPunct="1"/>
            <a:r>
              <a:rPr lang="en-US" altLang="zh-TW" sz="2000" b="1" dirty="0">
                <a:solidFill>
                  <a:srgbClr val="0000CC"/>
                </a:solidFill>
              </a:rPr>
              <a:t>1-4</a:t>
            </a:r>
            <a:r>
              <a:rPr lang="zh-TW" altLang="zh-TW" sz="2000" b="1" dirty="0">
                <a:solidFill>
                  <a:srgbClr val="0000CC"/>
                </a:solidFill>
              </a:rPr>
              <a:t>年級 班級親師座談</a:t>
            </a:r>
            <a:r>
              <a:rPr lang="en-US" altLang="zh-TW" sz="2000" b="1" dirty="0">
                <a:solidFill>
                  <a:srgbClr val="0000CC"/>
                </a:solidFill>
              </a:rPr>
              <a:t>:</a:t>
            </a:r>
            <a:endParaRPr lang="zh-TW" altLang="zh-TW" sz="2000" b="1" dirty="0">
              <a:solidFill>
                <a:srgbClr val="0000CC"/>
              </a:solidFill>
            </a:endParaRPr>
          </a:p>
          <a:p>
            <a:pPr eaLnBrk="1" fontAlgn="ctr" hangingPunct="1"/>
            <a:r>
              <a:rPr lang="en-US" altLang="zh-TW" sz="2000" dirty="0"/>
              <a:t>1.</a:t>
            </a:r>
            <a:r>
              <a:rPr lang="zh-TW" altLang="zh-TW" sz="2000" dirty="0"/>
              <a:t>班級經營計畫報告與分享。</a:t>
            </a:r>
          </a:p>
          <a:p>
            <a:pPr eaLnBrk="1" fontAlgn="ctr" hangingPunct="1"/>
            <a:r>
              <a:rPr lang="en-US" altLang="zh-TW" sz="2000" dirty="0"/>
              <a:t>2.</a:t>
            </a:r>
            <a:r>
              <a:rPr lang="zh-TW" altLang="zh-TW" sz="2000" dirty="0"/>
              <a:t>各科教學計畫報告與分享。</a:t>
            </a:r>
          </a:p>
          <a:p>
            <a:pPr eaLnBrk="1" fontAlgn="ctr" hangingPunct="1"/>
            <a:r>
              <a:rPr lang="en-US" altLang="zh-TW" sz="2000" dirty="0"/>
              <a:t>3.</a:t>
            </a:r>
            <a:r>
              <a:rPr lang="zh-TW" altLang="zh-TW" sz="2000" dirty="0"/>
              <a:t>成立班親會，選出班級家長代表。</a:t>
            </a:r>
          </a:p>
          <a:p>
            <a:pPr eaLnBrk="1" fontAlgn="ctr" hangingPunct="1"/>
            <a:r>
              <a:rPr lang="en-US" altLang="zh-TW" sz="2000" dirty="0"/>
              <a:t>4.</a:t>
            </a:r>
            <a:r>
              <a:rPr lang="zh-TW" altLang="zh-TW" sz="2000" dirty="0"/>
              <a:t>各處室提供簡報請導師播放宣導。</a:t>
            </a:r>
          </a:p>
          <a:p>
            <a:pPr eaLnBrk="1" fontAlgn="ctr" hangingPunct="1"/>
            <a:r>
              <a:rPr lang="zh-TW" altLang="zh-TW" sz="2000" dirty="0"/>
              <a:t>各班導師</a:t>
            </a:r>
          </a:p>
          <a:p>
            <a:pPr eaLnBrk="1" fontAlgn="ctr" hangingPunct="1"/>
            <a:r>
              <a:rPr lang="zh-TW" altLang="zh-TW" sz="2000" dirty="0"/>
              <a:t>科任教師</a:t>
            </a:r>
          </a:p>
        </p:txBody>
      </p:sp>
    </p:spTree>
    <p:extLst>
      <p:ext uri="{BB962C8B-B14F-4D97-AF65-F5344CB8AC3E}">
        <p14:creationId xmlns:p14="http://schemas.microsoft.com/office/powerpoint/2010/main" val="366618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49135" y="2060848"/>
            <a:ext cx="849694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各處室宣導事項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99592" y="220445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10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01700" y="449238"/>
            <a:ext cx="6985000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687388" y="1341438"/>
            <a:ext cx="7413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dirty="0">
                <a:ea typeface="新細明體" pitchFamily="18" charset="-120"/>
              </a:rPr>
              <a:t>早上進校門後，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因安全考量</a:t>
            </a:r>
            <a:r>
              <a:rPr kumimoji="0" lang="zh-TW" altLang="zh-TW" sz="1800" dirty="0">
                <a:ea typeface="新細明體" pitchFamily="18" charset="-120"/>
              </a:rPr>
              <a:t>，不得自行離校，請</a:t>
            </a:r>
            <a:r>
              <a:rPr kumimoji="0" lang="zh-TW" altLang="en-US" sz="1800" dirty="0">
                <a:ea typeface="新細明體" pitchFamily="18" charset="-120"/>
              </a:rPr>
              <a:t>家長</a:t>
            </a:r>
            <a:r>
              <a:rPr kumimoji="0" lang="zh-TW" altLang="zh-TW" sz="1800" dirty="0">
                <a:ea typeface="新細明體" pitchFamily="18" charset="-120"/>
              </a:rPr>
              <a:t>替孩子備妥早餐。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若需提早離校，</a:t>
            </a:r>
            <a:r>
              <a:rPr kumimoji="0" lang="zh-TW" altLang="en-US" sz="1800" b="1" dirty="0">
                <a:solidFill>
                  <a:srgbClr val="FF0000"/>
                </a:solidFill>
                <a:ea typeface="新細明體" pitchFamily="18" charset="-120"/>
              </a:rPr>
              <a:t>導師會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填妥外出申請表</a:t>
            </a:r>
            <a:r>
              <a:rPr kumimoji="0" lang="zh-TW" altLang="zh-TW" sz="1800" dirty="0">
                <a:ea typeface="新細明體" pitchFamily="18" charset="-120"/>
              </a:rPr>
              <a:t>，</a:t>
            </a:r>
            <a:r>
              <a:rPr kumimoji="0" lang="zh-TW" altLang="en-US" sz="1800" dirty="0">
                <a:ea typeface="新細明體" pitchFamily="18" charset="-120"/>
              </a:rPr>
              <a:t>離校前交</a:t>
            </a:r>
            <a:r>
              <a:rPr kumimoji="0" lang="zh-TW" altLang="zh-TW" sz="1800" dirty="0">
                <a:ea typeface="新細明體" pitchFamily="18" charset="-120"/>
              </a:rPr>
              <a:t>警衛室。</a:t>
            </a:r>
            <a:r>
              <a:rPr kumimoji="0" lang="en-US" altLang="zh-TW" sz="1800" dirty="0">
                <a:ea typeface="新細明體" pitchFamily="18" charset="-120"/>
              </a:rPr>
              <a:t> </a:t>
            </a:r>
            <a:endParaRPr kumimoji="0" lang="zh-TW" altLang="en-US" sz="1800" dirty="0">
              <a:ea typeface="新細明體" pitchFamily="18" charset="-12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72" y="2132856"/>
            <a:ext cx="7799085" cy="331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219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71550" y="476250"/>
            <a:ext cx="7129463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539552" y="1341438"/>
            <a:ext cx="7632898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訪客配合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門禁制度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上課期間請家長儘量不進校園，請欲與導師溝通或連繫的家長，事先以家聯本或電話約定會面時間。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因事進入校園請</a:t>
            </a:r>
            <a:r>
              <a:rPr kumimoji="0"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換發證件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，以不進教室為原則，請在一樓警衛室稍候。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送物品給小朋友，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請放置警衛室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，由校方通知小朋友拿取。</a:t>
            </a: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07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68312" y="1125538"/>
            <a:ext cx="8280151" cy="51117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b="1" dirty="0"/>
              <a:t>光仁學生</a:t>
            </a:r>
            <a:r>
              <a:rPr kumimoji="0" lang="zh-TW" altLang="zh-TW" b="1" dirty="0"/>
              <a:t>服裝儀容規範</a:t>
            </a:r>
            <a:endParaRPr kumimoji="0" lang="en-US" altLang="zh-TW" b="1" dirty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穿制服請搭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黑色皮鞋</a:t>
            </a:r>
            <a:r>
              <a:rPr kumimoji="0" lang="en-US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白色襪子</a:t>
            </a:r>
            <a:r>
              <a:rPr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（女生可穿白皮鞋）</a:t>
            </a: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男孩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時，褲子可繫上</a:t>
            </a: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黑皮帶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繫黑皮帶可避免白襯衫一直掉出來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，服裝也比較整齊有精神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運動鞋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顏色以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素雅、大方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為宜。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爸媽幫孩子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在制服、運動服外套、背心等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衣物內側書寫班級、姓名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以免遺失不好找回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儀容以整潔為原則，頭髮應梳綁整潔，以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保持整齊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端莊形象。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使用學校規定的書包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、桌墊、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餐巾、科任袋、作業袋 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保持清潔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愛惜物品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</a:p>
          <a:p>
            <a:pPr fontAlgn="auto">
              <a:spcAft>
                <a:spcPts val="0"/>
              </a:spcAft>
              <a:defRPr/>
            </a:pPr>
            <a:endParaRPr kumimoji="0" lang="en-US" altLang="zh-TW" b="1" dirty="0"/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1042988" y="476250"/>
            <a:ext cx="7058025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學務處</a:t>
            </a:r>
          </a:p>
        </p:txBody>
      </p:sp>
    </p:spTree>
    <p:extLst>
      <p:ext uri="{BB962C8B-B14F-4D97-AF65-F5344CB8AC3E}">
        <p14:creationId xmlns:p14="http://schemas.microsoft.com/office/powerpoint/2010/main" val="96807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1369" y="1340768"/>
            <a:ext cx="7561262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/>
              <a:t>●</a:t>
            </a:r>
            <a:r>
              <a:rPr lang="zh-TW" altLang="zh-TW" sz="2800" dirty="0"/>
              <a:t>避免上課</a:t>
            </a:r>
            <a:r>
              <a:rPr lang="zh-TW" altLang="en-US" sz="2800" dirty="0"/>
              <a:t>分心及</a:t>
            </a:r>
            <a:r>
              <a:rPr lang="zh-TW" altLang="zh-TW" sz="2800" dirty="0"/>
              <a:t>影響</a:t>
            </a:r>
            <a:r>
              <a:rPr lang="zh-TW" altLang="en-US" sz="2800" dirty="0"/>
              <a:t>午休安靜作息時段</a:t>
            </a:r>
            <a:r>
              <a:rPr lang="zh-TW" altLang="zh-TW" sz="2800" dirty="0"/>
              <a:t>，</a:t>
            </a:r>
            <a:r>
              <a:rPr kumimoji="0" lang="zh-TW" altLang="en-US" sz="2800" dirty="0"/>
              <a:t>除非</a:t>
            </a:r>
            <a:r>
              <a:rPr kumimoji="0" lang="zh-TW" altLang="zh-TW" sz="2800" dirty="0"/>
              <a:t>必要，</a:t>
            </a:r>
            <a:r>
              <a:rPr kumimoji="0" lang="zh-TW" altLang="en-US" sz="2800" b="1" dirty="0">
                <a:solidFill>
                  <a:srgbClr val="0000CC"/>
                </a:solidFill>
              </a:rPr>
              <a:t>請盡量不讓孩子</a:t>
            </a:r>
            <a:r>
              <a:rPr kumimoji="0" lang="zh-TW" altLang="zh-TW" sz="2800" b="1" dirty="0">
                <a:solidFill>
                  <a:srgbClr val="0000CC"/>
                </a:solidFill>
              </a:rPr>
              <a:t>帶手機</a:t>
            </a:r>
            <a:r>
              <a:rPr kumimoji="0" lang="zh-TW" altLang="en-US" sz="2800" b="1" dirty="0">
                <a:solidFill>
                  <a:srgbClr val="0000CC"/>
                </a:solidFill>
              </a:rPr>
              <a:t>或電子手錶</a:t>
            </a:r>
            <a:r>
              <a:rPr kumimoji="0" lang="zh-TW" altLang="en-US" sz="2800" dirty="0"/>
              <a:t>上學</a:t>
            </a:r>
            <a:r>
              <a:rPr lang="zh-TW" altLang="zh-TW" sz="2800" dirty="0"/>
              <a:t>。</a:t>
            </a:r>
            <a:endParaRPr lang="en-US" altLang="zh-TW" sz="2800" dirty="0"/>
          </a:p>
          <a:p>
            <a:pPr>
              <a:defRPr/>
            </a:pPr>
            <a:endParaRPr kumimoji="0" lang="en-US" altLang="zh-TW" sz="2800" dirty="0"/>
          </a:p>
          <a:p>
            <a:pPr>
              <a:defRPr/>
            </a:pPr>
            <a:r>
              <a:rPr lang="en-US" altLang="zh-TW" sz="2800" dirty="0"/>
              <a:t>(1)</a:t>
            </a:r>
            <a:r>
              <a:rPr lang="zh-TW" altLang="en-US" sz="2800" dirty="0"/>
              <a:t>電子手錶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/>
              <a:t>上課期間</a:t>
            </a:r>
            <a:r>
              <a:rPr lang="zh-TW" altLang="en-US" sz="2800" b="1" dirty="0">
                <a:solidFill>
                  <a:srgbClr val="FF0000"/>
                </a:solidFill>
              </a:rPr>
              <a:t>一律</a:t>
            </a:r>
            <a:r>
              <a:rPr lang="zh-TW" altLang="zh-TW" sz="2800" b="1" dirty="0">
                <a:solidFill>
                  <a:srgbClr val="FF0000"/>
                </a:solidFill>
              </a:rPr>
              <a:t>關</a:t>
            </a:r>
            <a:r>
              <a:rPr lang="zh-TW" altLang="en-US" sz="2800" b="1" dirty="0">
                <a:solidFill>
                  <a:srgbClr val="FF0000"/>
                </a:solidFill>
              </a:rPr>
              <a:t>閉通話功能</a:t>
            </a:r>
            <a:r>
              <a:rPr lang="zh-TW" altLang="zh-TW" sz="2800" dirty="0"/>
              <a:t>， </a:t>
            </a:r>
            <a:r>
              <a:rPr lang="zh-TW" altLang="en-US" sz="2800" dirty="0"/>
              <a:t>考試期間</a:t>
            </a:r>
            <a:r>
              <a:rPr lang="zh-TW" altLang="en-US" sz="2800" b="1" dirty="0">
                <a:solidFill>
                  <a:srgbClr val="0000CC"/>
                </a:solidFill>
              </a:rPr>
              <a:t>禁止使用計算機</a:t>
            </a:r>
            <a:r>
              <a:rPr lang="zh-TW" altLang="en-US" sz="2800" dirty="0"/>
              <a:t>功能</a:t>
            </a:r>
            <a:r>
              <a:rPr lang="zh-TW" altLang="zh-TW" sz="2800" dirty="0"/>
              <a:t>。</a:t>
            </a:r>
            <a:endParaRPr lang="en-US" altLang="zh-TW" sz="2800" dirty="0"/>
          </a:p>
          <a:p>
            <a:pPr>
              <a:defRPr/>
            </a:pPr>
            <a:endParaRPr lang="en-US" altLang="zh-TW" sz="2800" dirty="0"/>
          </a:p>
          <a:p>
            <a:pPr>
              <a:defRPr/>
            </a:pPr>
            <a:r>
              <a:rPr lang="en-US" altLang="zh-TW" sz="3000" dirty="0"/>
              <a:t>(2)</a:t>
            </a:r>
            <a:r>
              <a:rPr kumimoji="0" lang="zh-TW" altLang="en-US" sz="3000" dirty="0"/>
              <a:t>若必須攜帶</a:t>
            </a:r>
            <a:r>
              <a:rPr lang="zh-TW" altLang="en-US" sz="3000" dirty="0"/>
              <a:t>手機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zh-TW" altLang="en-US" sz="3000" b="1" dirty="0">
                <a:solidFill>
                  <a:srgbClr val="FF0000"/>
                </a:solidFill>
              </a:rPr>
              <a:t>一律保持</a:t>
            </a:r>
            <a:r>
              <a:rPr kumimoji="0" lang="zh-TW" altLang="zh-TW" sz="3000" b="1" dirty="0">
                <a:solidFill>
                  <a:srgbClr val="FF0000"/>
                </a:solidFill>
              </a:rPr>
              <a:t>關機</a:t>
            </a:r>
            <a:r>
              <a:rPr lang="zh-TW" altLang="zh-TW" sz="3000" dirty="0"/>
              <a:t>，</a:t>
            </a:r>
            <a:r>
              <a:rPr lang="zh-TW" altLang="en-US" sz="3000" dirty="0"/>
              <a:t>上課期間若有急事</a:t>
            </a:r>
            <a:r>
              <a:rPr lang="zh-TW" altLang="zh-TW" sz="3000" dirty="0"/>
              <a:t>，</a:t>
            </a:r>
            <a:r>
              <a:rPr lang="zh-TW" altLang="en-US" sz="3000" dirty="0"/>
              <a:t>請孩子口頭告知導師</a:t>
            </a:r>
            <a:r>
              <a:rPr lang="zh-TW" altLang="zh-TW" sz="3000" dirty="0"/>
              <a:t>，</a:t>
            </a:r>
            <a:r>
              <a:rPr lang="zh-TW" altLang="en-US" sz="3000" dirty="0"/>
              <a:t>由導師統一聯絡家長即可</a:t>
            </a:r>
            <a:r>
              <a:rPr lang="zh-TW" altLang="zh-TW" sz="3000" dirty="0"/>
              <a:t>，放學</a:t>
            </a:r>
            <a:r>
              <a:rPr lang="zh-TW" altLang="en-US" sz="3000" dirty="0"/>
              <a:t>時段</a:t>
            </a:r>
            <a:r>
              <a:rPr lang="en-US" altLang="zh-TW" sz="3000" dirty="0"/>
              <a:t>16:30</a:t>
            </a:r>
            <a:r>
              <a:rPr lang="zh-TW" altLang="en-US" sz="3000" dirty="0"/>
              <a:t>才可以</a:t>
            </a:r>
            <a:r>
              <a:rPr lang="zh-TW" altLang="zh-TW" sz="3000" dirty="0"/>
              <a:t>開機</a:t>
            </a:r>
            <a:r>
              <a:rPr kumimoji="0" lang="en-US" altLang="zh-TW" sz="3000" b="1" dirty="0">
                <a:solidFill>
                  <a:srgbClr val="FF0000"/>
                </a:solidFill>
              </a:rPr>
              <a:t>(</a:t>
            </a:r>
            <a:r>
              <a:rPr kumimoji="0" lang="zh-TW" altLang="en-US" sz="3000" b="1" dirty="0">
                <a:solidFill>
                  <a:srgbClr val="FF0000"/>
                </a:solidFill>
              </a:rPr>
              <a:t>僅限連絡家長使用</a:t>
            </a:r>
            <a:r>
              <a:rPr kumimoji="0" lang="en-US" altLang="zh-TW" sz="3000" b="1" dirty="0">
                <a:solidFill>
                  <a:srgbClr val="FF0000"/>
                </a:solidFill>
              </a:rPr>
              <a:t>)</a:t>
            </a:r>
            <a:r>
              <a:rPr lang="zh-TW" altLang="zh-TW" sz="3000" dirty="0"/>
              <a:t> 。</a:t>
            </a:r>
            <a:endParaRPr kumimoji="0" lang="en-US" altLang="zh-TW" sz="3000" dirty="0">
              <a:latin typeface="+mn-lt"/>
              <a:ea typeface="+mn-ea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042987" y="404664"/>
            <a:ext cx="7058025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4800" dirty="0">
                <a:solidFill>
                  <a:schemeClr val="tx1"/>
                </a:solidFill>
              </a:rPr>
              <a:t>【</a:t>
            </a:r>
            <a:r>
              <a:rPr lang="zh-TW" altLang="en-US" sz="4800" b="1" dirty="0">
                <a:solidFill>
                  <a:schemeClr val="tx1"/>
                </a:solidFill>
              </a:rPr>
              <a:t>電子手錶</a:t>
            </a:r>
            <a:r>
              <a:rPr lang="en-US" altLang="zh-TW" sz="4800" b="1" dirty="0">
                <a:solidFill>
                  <a:schemeClr val="tx1"/>
                </a:solidFill>
              </a:rPr>
              <a:t>&amp;</a:t>
            </a:r>
            <a:r>
              <a:rPr lang="zh-TW" altLang="zh-TW" sz="4800" b="1" dirty="0">
                <a:solidFill>
                  <a:schemeClr val="tx1"/>
                </a:solidFill>
              </a:rPr>
              <a:t>手機規定</a:t>
            </a:r>
            <a:r>
              <a:rPr lang="zh-TW" altLang="zh-TW" sz="4800" dirty="0">
                <a:solidFill>
                  <a:schemeClr val="tx1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46484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904875" y="1628775"/>
            <a:ext cx="7272338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dirty="0">
                <a:solidFill>
                  <a:srgbClr val="FF0000"/>
                </a:solidFill>
                <a:latin typeface="+mn-ea"/>
                <a:ea typeface="+mn-ea"/>
              </a:rPr>
              <a:t>福利社</a:t>
            </a:r>
            <a:r>
              <a:rPr kumimoji="0" lang="zh-TW" altLang="zh-TW" sz="3500" b="1" dirty="0">
                <a:solidFill>
                  <a:srgbClr val="FF0000"/>
                </a:solidFill>
                <a:latin typeface="+mn-ea"/>
                <a:ea typeface="+mn-ea"/>
              </a:rPr>
              <a:t>開放時間</a:t>
            </a:r>
            <a:r>
              <a:rPr kumimoji="0" lang="zh-TW" altLang="en-US" sz="3500" b="1" dirty="0">
                <a:solidFill>
                  <a:srgbClr val="FF0000"/>
                </a:solidFill>
                <a:latin typeface="+mn-ea"/>
                <a:ea typeface="+mn-ea"/>
              </a:rPr>
              <a:t>  </a:t>
            </a:r>
            <a:endParaRPr kumimoji="0" lang="en-US" altLang="zh-TW" sz="35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en-US" altLang="zh-TW" sz="3500" b="1" dirty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kumimoji="0" lang="zh-TW" altLang="zh-TW" sz="3500" b="1" dirty="0">
                <a:solidFill>
                  <a:srgbClr val="000000"/>
                </a:solidFill>
                <a:latin typeface="+mn-ea"/>
                <a:ea typeface="+mn-ea"/>
              </a:rPr>
              <a:t>上午</a:t>
            </a:r>
            <a:r>
              <a:rPr kumimoji="0" lang="en-US" altLang="zh-TW" sz="3500" b="1" dirty="0">
                <a:solidFill>
                  <a:srgbClr val="000000"/>
                </a:solidFill>
                <a:latin typeface="+mn-ea"/>
                <a:ea typeface="+mn-ea"/>
              </a:rPr>
              <a:t>8:00~10:30)</a:t>
            </a:r>
            <a:r>
              <a:rPr kumimoji="0" lang="zh-TW" altLang="en-US" sz="3500" b="1" dirty="0">
                <a:solidFill>
                  <a:srgbClr val="000000"/>
                </a:solidFill>
                <a:latin typeface="+mn-ea"/>
                <a:ea typeface="+mn-ea"/>
              </a:rPr>
              <a:t>    </a:t>
            </a:r>
            <a:endParaRPr kumimoji="0" lang="en-US" altLang="zh-TW" sz="3500" b="1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3500" b="1" dirty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kumimoji="0" lang="zh-TW" altLang="zh-TW" sz="3500" b="1" dirty="0">
                <a:solidFill>
                  <a:srgbClr val="000000"/>
                </a:solidFill>
                <a:latin typeface="+mn-ea"/>
                <a:ea typeface="+mn-ea"/>
              </a:rPr>
              <a:t>下午</a:t>
            </a:r>
            <a:r>
              <a:rPr kumimoji="0" lang="en-US" altLang="zh-TW" sz="3500" b="1" dirty="0">
                <a:solidFill>
                  <a:srgbClr val="000000"/>
                </a:solidFill>
                <a:latin typeface="+mn-ea"/>
                <a:ea typeface="+mn-ea"/>
              </a:rPr>
              <a:t>15:00~16:30)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dirty="0">
                <a:solidFill>
                  <a:srgbClr val="FF0000"/>
                </a:solidFill>
                <a:latin typeface="+mn-ea"/>
                <a:ea typeface="+mn-ea"/>
              </a:rPr>
              <a:t>出納組報告</a:t>
            </a:r>
            <a:r>
              <a:rPr kumimoji="0" lang="en-US" altLang="zh-TW" sz="35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kumimoji="0" lang="zh-TW" altLang="en-US" sz="3500" b="1" dirty="0">
                <a:solidFill>
                  <a:srgbClr val="FF0000"/>
                </a:solidFill>
                <a:latin typeface="+mn-ea"/>
                <a:ea typeface="+mn-ea"/>
              </a:rPr>
              <a:t>月費單</a:t>
            </a:r>
            <a:endParaRPr kumimoji="0" lang="en-US" altLang="zh-TW" sz="35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u="sng" dirty="0">
                <a:latin typeface="+mn-ea"/>
                <a:ea typeface="+mn-ea"/>
              </a:rPr>
              <a:t>每月提醒家長繳費後，請交回第二聯收據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+mn-ea"/>
                <a:ea typeface="+mn-ea"/>
              </a:rPr>
              <a:t>(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+mn-ea"/>
                <a:ea typeface="+mn-ea"/>
              </a:rPr>
              <a:t>若線上</a:t>
            </a:r>
            <a:r>
              <a:rPr lang="zh-TW" altLang="en-US" sz="3500" b="1" u="sng" dirty="0">
                <a:solidFill>
                  <a:srgbClr val="0000CC"/>
                </a:solidFill>
                <a:latin typeface="+mn-ea"/>
                <a:ea typeface="+mn-ea"/>
              </a:rPr>
              <a:t>繳費者，請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+mn-ea"/>
                <a:ea typeface="+mn-ea"/>
              </a:rPr>
              <a:t>提供授權碼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+mn-ea"/>
                <a:ea typeface="+mn-ea"/>
              </a:rPr>
              <a:t>6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+mn-ea"/>
                <a:ea typeface="+mn-ea"/>
              </a:rPr>
              <a:t>位數字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+mn-ea"/>
                <a:ea typeface="+mn-ea"/>
              </a:rPr>
              <a:t>)</a:t>
            </a:r>
            <a:r>
              <a:rPr kumimoji="0" lang="zh-TW" altLang="en-US" sz="3500" b="1" u="sng" dirty="0">
                <a:latin typeface="+mn-ea"/>
                <a:ea typeface="+mn-ea"/>
              </a:rPr>
              <a:t>，以便出納組查帳使用。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827584" y="404664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</p:spTree>
    <p:extLst>
      <p:ext uri="{BB962C8B-B14F-4D97-AF65-F5344CB8AC3E}">
        <p14:creationId xmlns:p14="http://schemas.microsoft.com/office/powerpoint/2010/main" val="3993716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404813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b="1" dirty="0">
                <a:solidFill>
                  <a:schemeClr val="tx1"/>
                </a:solidFill>
              </a:rPr>
              <a:t>放學</a:t>
            </a:r>
            <a:r>
              <a:rPr lang="zh-TW" altLang="zh-TW" sz="4000" b="1" dirty="0">
                <a:solidFill>
                  <a:schemeClr val="tx1"/>
                </a:solidFill>
              </a:rPr>
              <a:t>重要配合事項</a:t>
            </a:r>
            <a:r>
              <a:rPr lang="en-US" altLang="zh-TW" sz="4000" b="1" dirty="0">
                <a:solidFill>
                  <a:schemeClr val="tx1"/>
                </a:solidFill>
              </a:rPr>
              <a:t>:</a:t>
            </a:r>
            <a:br>
              <a:rPr lang="en-US" altLang="zh-TW" sz="4000" b="1" dirty="0">
                <a:solidFill>
                  <a:srgbClr val="C00000"/>
                </a:solidFill>
              </a:rPr>
            </a:br>
            <a:r>
              <a:rPr lang="zh-TW" altLang="en-US" sz="4000" b="1" dirty="0">
                <a:solidFill>
                  <a:srgbClr val="C00000"/>
                </a:solidFill>
              </a:rPr>
              <a:t>提醒搭乘</a:t>
            </a:r>
            <a:r>
              <a:rPr lang="zh-TW" altLang="zh-TW" sz="4000" b="1" dirty="0">
                <a:solidFill>
                  <a:srgbClr val="C00000"/>
                </a:solidFill>
              </a:rPr>
              <a:t>校車的孩子</a:t>
            </a:r>
            <a:endParaRPr kumimoji="0" lang="en-US" altLang="zh-TW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矩形 1"/>
          <p:cNvSpPr>
            <a:spLocks noChangeArrowheads="1"/>
          </p:cNvSpPr>
          <p:nvPr/>
        </p:nvSpPr>
        <p:spPr bwMode="auto">
          <a:xfrm>
            <a:off x="683568" y="1773238"/>
            <a:ext cx="7848872" cy="478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>
                <a:ea typeface="新細明體" pitchFamily="18" charset="-120"/>
              </a:rPr>
              <a:t>非常重要</a:t>
            </a:r>
            <a:r>
              <a:rPr lang="en-US" altLang="zh-TW" sz="4000" b="1" dirty="0">
                <a:ea typeface="新細明體" pitchFamily="18" charset="-120"/>
              </a:rPr>
              <a:t>!!!</a:t>
            </a:r>
            <a:r>
              <a:rPr lang="zh-TW" altLang="zh-TW" sz="4000" b="1" dirty="0">
                <a:ea typeface="新細明體" pitchFamily="18" charset="-120"/>
              </a:rPr>
              <a:t>如</a:t>
            </a:r>
            <a:r>
              <a:rPr lang="zh-TW" altLang="en-US" sz="4000" b="1" dirty="0">
                <a:ea typeface="新細明體" pitchFamily="18" charset="-120"/>
              </a:rPr>
              <a:t>孩子</a:t>
            </a:r>
            <a:r>
              <a:rPr lang="zh-TW" altLang="zh-TW" sz="4000" b="1" dirty="0">
                <a:solidFill>
                  <a:srgbClr val="0000CC"/>
                </a:solidFill>
                <a:ea typeface="新細明體" pitchFamily="18" charset="-120"/>
              </a:rPr>
              <a:t>請假或臨時</a:t>
            </a:r>
            <a:r>
              <a:rPr lang="zh-TW" altLang="en-US" sz="4000" b="1" dirty="0">
                <a:solidFill>
                  <a:srgbClr val="0000CC"/>
                </a:solidFill>
                <a:ea typeface="新細明體" pitchFamily="18" charset="-120"/>
              </a:rPr>
              <a:t>接回</a:t>
            </a:r>
            <a:r>
              <a:rPr lang="zh-TW" altLang="zh-TW" sz="4000" b="1" dirty="0">
                <a:solidFill>
                  <a:srgbClr val="0000CC"/>
                </a:solidFill>
                <a:ea typeface="新細明體" pitchFamily="18" charset="-120"/>
              </a:rPr>
              <a:t>，</a:t>
            </a:r>
            <a:r>
              <a:rPr lang="zh-TW" altLang="en-US" sz="4000" b="1" dirty="0">
                <a:solidFill>
                  <a:srgbClr val="0000CC"/>
                </a:solidFill>
                <a:ea typeface="新細明體" pitchFamily="18" charset="-120"/>
              </a:rPr>
              <a:t>當天</a:t>
            </a:r>
            <a:r>
              <a:rPr lang="zh-TW" altLang="zh-TW" sz="4000" b="1" dirty="0">
                <a:solidFill>
                  <a:srgbClr val="0000CC"/>
                </a:solidFill>
                <a:ea typeface="新細明體" pitchFamily="18" charset="-120"/>
              </a:rPr>
              <a:t>不搭校車</a:t>
            </a:r>
            <a:r>
              <a:rPr lang="zh-TW" altLang="en-US" sz="4000" b="1" dirty="0">
                <a:solidFill>
                  <a:srgbClr val="0000CC"/>
                </a:solidFill>
                <a:ea typeface="新細明體" pitchFamily="18" charset="-120"/>
              </a:rPr>
              <a:t>的話</a:t>
            </a:r>
            <a:r>
              <a:rPr lang="zh-TW" altLang="zh-TW" sz="4000" b="1" dirty="0">
                <a:ea typeface="新細明體" pitchFamily="18" charset="-120"/>
              </a:rPr>
              <a:t>，</a:t>
            </a:r>
            <a:r>
              <a:rPr lang="zh-TW" altLang="zh-TW" sz="6500" b="1" dirty="0">
                <a:ea typeface="新細明體" pitchFamily="18" charset="-120"/>
              </a:rPr>
              <a:t>請家長</a:t>
            </a:r>
            <a:r>
              <a:rPr lang="zh-TW" altLang="zh-TW" sz="6500" b="1" dirty="0">
                <a:solidFill>
                  <a:srgbClr val="FF0000"/>
                </a:solidFill>
                <a:ea typeface="新細明體" pitchFamily="18" charset="-120"/>
              </a:rPr>
              <a:t>務必通知隨車大姊</a:t>
            </a:r>
            <a:r>
              <a:rPr lang="zh-TW" altLang="zh-TW" sz="4000" b="1" dirty="0">
                <a:ea typeface="新細明體" pitchFamily="18" charset="-120"/>
              </a:rPr>
              <a:t>，</a:t>
            </a:r>
            <a:r>
              <a:rPr lang="zh-TW" altLang="en-US" sz="4500" b="1" dirty="0">
                <a:ea typeface="新細明體" pitchFamily="18" charset="-120"/>
              </a:rPr>
              <a:t>以免放學遲遲等不到孩子會很擔心</a:t>
            </a:r>
            <a:r>
              <a:rPr lang="zh-TW" altLang="zh-TW" sz="4500" b="1" dirty="0">
                <a:ea typeface="新細明體" pitchFamily="18" charset="-120"/>
              </a:rPr>
              <a:t>，謝謝您的配合</a:t>
            </a:r>
            <a:r>
              <a:rPr lang="en-US" altLang="zh-TW" sz="4500" b="1" dirty="0">
                <a:ea typeface="新細明體" pitchFamily="18" charset="-120"/>
              </a:rPr>
              <a:t>!</a:t>
            </a:r>
            <a:br>
              <a:rPr lang="en-US" altLang="zh-TW" sz="4500" b="1" dirty="0">
                <a:ea typeface="新細明體" pitchFamily="18" charset="-120"/>
              </a:rPr>
            </a:br>
            <a:endParaRPr lang="zh-TW" altLang="zh-TW" sz="4500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382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042988" y="1484784"/>
            <a:ext cx="678815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3600" b="1" dirty="0">
                <a:solidFill>
                  <a:srgbClr val="0000FF"/>
                </a:solidFill>
                <a:ea typeface="新細明體" pitchFamily="18" charset="-120"/>
              </a:rPr>
              <a:t>最高榮譽獎</a:t>
            </a:r>
            <a:endParaRPr kumimoji="0" lang="en-US" altLang="zh-TW" sz="3600" b="1" dirty="0">
              <a:solidFill>
                <a:srgbClr val="0000FF"/>
              </a:solidFill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本校設有</a:t>
            </a:r>
            <a:r>
              <a:rPr kumimoji="0" lang="en-US" altLang="zh-TW" sz="2400" dirty="0">
                <a:solidFill>
                  <a:srgbClr val="0000FF"/>
                </a:solidFill>
                <a:ea typeface="標楷體" pitchFamily="65" charset="-120"/>
              </a:rPr>
              <a:t>『</a:t>
            </a:r>
            <a:r>
              <a:rPr kumimoji="0" lang="zh-TW" altLang="en-US" sz="2400" dirty="0">
                <a:solidFill>
                  <a:srgbClr val="0000FF"/>
                </a:solidFill>
                <a:ea typeface="標楷體" pitchFamily="65" charset="-120"/>
              </a:rPr>
              <a:t>榮譽制度</a:t>
            </a:r>
            <a:r>
              <a:rPr kumimoji="0" lang="en-US" altLang="zh-TW" sz="2400" dirty="0">
                <a:solidFill>
                  <a:srgbClr val="0000FF"/>
                </a:solidFill>
                <a:ea typeface="標楷體" pitchFamily="65" charset="-120"/>
              </a:rPr>
              <a:t>』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，小朋友在各處室得到的榮譽卡獎勵，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每集滿</a:t>
            </a:r>
            <a:r>
              <a:rPr kumimoji="0" lang="en-US" altLang="zh-TW" sz="2400" b="1" u="sng" dirty="0">
                <a:solidFill>
                  <a:srgbClr val="000000"/>
                </a:solidFill>
                <a:ea typeface="標楷體" pitchFamily="65" charset="-120"/>
              </a:rPr>
              <a:t>20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張榮譽卡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，可以到教務處申請換發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一張獎狀及</a:t>
            </a:r>
            <a:r>
              <a:rPr kumimoji="0" lang="en-US" altLang="zh-TW" sz="2400" b="1" u="sng" dirty="0">
                <a:solidFill>
                  <a:srgbClr val="000000"/>
                </a:solidFill>
                <a:ea typeface="標楷體" pitchFamily="65" charset="-120"/>
              </a:rPr>
              <a:t>200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元圖書禮卷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，由校長於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每週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(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一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)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學生朝會公開頒獎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。</a:t>
            </a:r>
            <a:endParaRPr kumimoji="0" lang="en-US" altLang="zh-TW" sz="2400" dirty="0">
              <a:solidFill>
                <a:srgbClr val="000000"/>
              </a:solidFill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提醒孩子自一年級開始，榮譽卡及奬狀一定要都要好好保存，累積到畢業時</a:t>
            </a:r>
            <a:r>
              <a:rPr kumimoji="0" lang="zh-TW" altLang="en-US" sz="2400" b="1" dirty="0">
                <a:solidFill>
                  <a:srgbClr val="000000"/>
                </a:solidFill>
                <a:ea typeface="標楷體" pitchFamily="65" charset="-120"/>
              </a:rPr>
              <a:t>，畢業典禮時會頒發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『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最高榮譽獎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』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獎盃</a:t>
            </a:r>
            <a:r>
              <a:rPr kumimoji="0" lang="zh-TW" altLang="en-US" sz="2400" b="1" dirty="0">
                <a:solidFill>
                  <a:srgbClr val="000000"/>
                </a:solidFill>
                <a:ea typeface="標楷體" pitchFamily="65" charset="-120"/>
              </a:rPr>
              <a:t>，是小學階段的最高的榮譽！</a:t>
            </a:r>
            <a:r>
              <a:rPr kumimoji="0" lang="zh-TW" altLang="en-US" sz="4800" b="1" dirty="0">
                <a:ea typeface="新細明體" pitchFamily="18" charset="-120"/>
              </a:rPr>
              <a:t> </a:t>
            </a:r>
            <a:endParaRPr kumimoji="0" lang="en-US" altLang="zh-TW" sz="36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3600" dirty="0"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84225" y="406400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教務處</a:t>
            </a:r>
          </a:p>
        </p:txBody>
      </p:sp>
    </p:spTree>
    <p:extLst>
      <p:ext uri="{BB962C8B-B14F-4D97-AF65-F5344CB8AC3E}">
        <p14:creationId xmlns:p14="http://schemas.microsoft.com/office/powerpoint/2010/main" val="318867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 txBox="1">
            <a:spLocks noChangeArrowheads="1"/>
          </p:cNvSpPr>
          <p:nvPr/>
        </p:nvSpPr>
        <p:spPr bwMode="auto">
          <a:xfrm>
            <a:off x="683568" y="908720"/>
            <a:ext cx="7777162" cy="40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親師合作</a:t>
            </a:r>
            <a:endParaRPr kumimoji="0" lang="en-US" altLang="zh-TW" sz="8000" b="1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8000" b="1" dirty="0">
                <a:latin typeface="標楷體" pitchFamily="65" charset="-120"/>
                <a:ea typeface="標楷體" pitchFamily="65" charset="-120"/>
              </a:rPr>
              <a:t>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班級注意事項</a:t>
            </a:r>
          </a:p>
        </p:txBody>
      </p:sp>
    </p:spTree>
    <p:extLst>
      <p:ext uri="{BB962C8B-B14F-4D97-AF65-F5344CB8AC3E}">
        <p14:creationId xmlns:p14="http://schemas.microsoft.com/office/powerpoint/2010/main" val="794096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/>
          </p:nvPr>
        </p:nvSpPr>
        <p:spPr>
          <a:xfrm>
            <a:off x="664541" y="333375"/>
            <a:ext cx="8011915" cy="1143000"/>
          </a:xfrm>
          <a:solidFill>
            <a:srgbClr val="A7CFF7"/>
          </a:solidFill>
        </p:spPr>
        <p:txBody>
          <a:bodyPr>
            <a:normAutofit/>
          </a:bodyPr>
          <a:lstStyle/>
          <a:p>
            <a:r>
              <a:rPr lang="zh-TW" altLang="en-US" sz="4500" b="1" dirty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「態度」決定留下來的時間</a:t>
            </a:r>
            <a:endParaRPr lang="zh-TW" altLang="en-US" sz="4500" dirty="0">
              <a:solidFill>
                <a:srgbClr val="0033CC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9334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88913"/>
            <a:ext cx="9334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3AE8E52-AEB1-D860-7759-229E3C0AC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1777206"/>
            <a:ext cx="8047807" cy="4388098"/>
          </a:xfrm>
        </p:spPr>
      </p:pic>
    </p:spTree>
    <p:extLst>
      <p:ext uri="{BB962C8B-B14F-4D97-AF65-F5344CB8AC3E}">
        <p14:creationId xmlns:p14="http://schemas.microsoft.com/office/powerpoint/2010/main" val="4018246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683568" y="260349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4000" b="1" dirty="0">
                <a:solidFill>
                  <a:srgbClr val="0000CC"/>
                </a:solidFill>
              </a:rPr>
              <a:t>請孩子帶基本的文具到校即可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41078"/>
            <a:ext cx="5976664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457200" y="1412875"/>
            <a:ext cx="4546600" cy="143351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kumimoji="0" lang="zh-TW" altLang="en-US" sz="5000" b="1" dirty="0">
              <a:solidFill>
                <a:srgbClr val="FF0000"/>
              </a:solidFill>
            </a:endParaRPr>
          </a:p>
        </p:txBody>
      </p:sp>
      <p:sp>
        <p:nvSpPr>
          <p:cNvPr id="17414" name="文字版面配置區 2"/>
          <p:cNvSpPr txBox="1">
            <a:spLocks/>
          </p:cNvSpPr>
          <p:nvPr/>
        </p:nvSpPr>
        <p:spPr bwMode="auto">
          <a:xfrm>
            <a:off x="457200" y="3573463"/>
            <a:ext cx="814705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購買基本款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樸素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實用佳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，盡量不買花俏款，避免孩子上課分心玩文具，過多文具，除上課易分心之外，也會在同儕之間產生互相比較文具的態度。</a:t>
            </a:r>
            <a:endParaRPr kumimoji="0" lang="en-US" altLang="zh-TW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b="1" dirty="0">
                <a:ea typeface="新細明體" pitchFamily="18" charset="-120"/>
              </a:rPr>
              <a:t>多餘文具，請放在家中使用</a:t>
            </a:r>
            <a:r>
              <a:rPr kumimoji="0"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endParaRPr kumimoji="0" lang="en-US" altLang="zh-TW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877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404664"/>
            <a:ext cx="7056437" cy="86201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TW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1692473" y="406747"/>
            <a:ext cx="69119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5000" b="1" dirty="0">
                <a:solidFill>
                  <a:srgbClr val="0000CC"/>
                </a:solidFill>
                <a:ea typeface="新細明體" pitchFamily="18" charset="-120"/>
              </a:rPr>
              <a:t>請孩子備齊學用品</a:t>
            </a:r>
            <a:endParaRPr lang="zh-TW" altLang="en-US" sz="5000" dirty="0">
              <a:ea typeface="新細明體" pitchFamily="18" charset="-120"/>
            </a:endParaRPr>
          </a:p>
        </p:txBody>
      </p:sp>
      <p:sp>
        <p:nvSpPr>
          <p:cNvPr id="6" name="內容版面配置區 3"/>
          <p:cNvSpPr txBox="1">
            <a:spLocks/>
          </p:cNvSpPr>
          <p:nvPr/>
        </p:nvSpPr>
        <p:spPr>
          <a:xfrm>
            <a:off x="525461" y="1484313"/>
            <a:ext cx="8367019" cy="4608983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kumimoji="0" lang="zh-TW" altLang="zh-TW" sz="9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★學用品檢核表：</a:t>
            </a:r>
            <a:r>
              <a:rPr kumimoji="0"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有缺者，請利用</a:t>
            </a:r>
            <a:r>
              <a:rPr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假日盡速補</a:t>
            </a:r>
            <a:r>
              <a:rPr kumimoji="0"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齊</a:t>
            </a:r>
            <a:endParaRPr kumimoji="0" lang="en-US" altLang="zh-TW" sz="9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b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kumimoji="0" lang="en-US" altLang="zh-TW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en-US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防災頭套</a:t>
            </a:r>
            <a:r>
              <a:rPr kumimoji="0" lang="en-US" altLang="zh-TW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橘色軟墊</a:t>
            </a:r>
            <a:r>
              <a:rPr kumimoji="0" lang="en-US" altLang="zh-TW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en-US" altLang="zh-TW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在校防災避難演練使用</a:t>
            </a:r>
            <a:endParaRPr kumimoji="0" lang="zh-TW" altLang="zh-TW" sz="65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□ 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口罩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非常重要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防疫必備用品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!)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餐袋</a:t>
            </a:r>
            <a:endParaRPr kumimoji="0" lang="en-US" altLang="zh-TW" sz="6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潔牙用具一組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衛生紙一包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國語字典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螢光筆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*2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、紅筆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</a:t>
            </a:r>
            <a:r>
              <a:rPr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、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藍</a:t>
            </a:r>
            <a:r>
              <a:rPr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筆</a:t>
            </a: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鉛筆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*5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直尺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 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刻度清楚的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橡皮擦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錯字可擦乾淨的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口紅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膠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膠水、豆豆貼亦可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)*1  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貼聯絡簿用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00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74700" y="546100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zh-TW" altLang="en-US" sz="5000" b="1" dirty="0">
                <a:solidFill>
                  <a:srgbClr val="0000CC"/>
                </a:solidFill>
              </a:rPr>
              <a:t>平日不需帶錢到校</a:t>
            </a:r>
          </a:p>
        </p:txBody>
      </p:sp>
      <p:sp>
        <p:nvSpPr>
          <p:cNvPr id="19460" name="矩形 1"/>
          <p:cNvSpPr>
            <a:spLocks noChangeArrowheads="1"/>
          </p:cNvSpPr>
          <p:nvPr/>
        </p:nvSpPr>
        <p:spPr bwMode="auto">
          <a:xfrm>
            <a:off x="611188" y="2413000"/>
            <a:ext cx="80645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平日</a:t>
            </a:r>
            <a:r>
              <a:rPr lang="zh-TW" altLang="en-US" b="1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不需帶錢</a:t>
            </a: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到校</a:t>
            </a:r>
            <a:r>
              <a:rPr lang="zh-TW" altLang="en-US" b="1" dirty="0">
                <a:ea typeface="新細明體" pitchFamily="18" charset="-120"/>
              </a:rPr>
              <a:t>，請爸媽留意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r>
              <a:rPr lang="en-US" altLang="zh-TW" b="1" dirty="0">
                <a:latin typeface="新細明體" pitchFamily="18" charset="-120"/>
                <a:ea typeface="新細明體" pitchFamily="18" charset="-120"/>
              </a:rPr>
              <a:t>(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除非需要至福利社添購學用品除外</a:t>
            </a:r>
            <a:r>
              <a:rPr lang="en-US" altLang="zh-TW" b="1" dirty="0">
                <a:latin typeface="新細明體" pitchFamily="18" charset="-120"/>
                <a:ea typeface="新細明體" pitchFamily="18" charset="-120"/>
              </a:rPr>
              <a:t>)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 </a:t>
            </a:r>
            <a:endParaRPr lang="en-US" altLang="zh-TW" b="1" dirty="0">
              <a:latin typeface="新細明體" pitchFamily="18" charset="-120"/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貴重物品、心愛玩具</a:t>
            </a:r>
            <a:r>
              <a:rPr lang="zh-TW" altLang="en-US" b="1" dirty="0">
                <a:solidFill>
                  <a:srgbClr val="0000FF"/>
                </a:solidFill>
                <a:ea typeface="新細明體" pitchFamily="18" charset="-120"/>
              </a:rPr>
              <a:t>， 請放家中</a:t>
            </a:r>
            <a:r>
              <a:rPr lang="zh-TW" altLang="en-US" b="1" dirty="0">
                <a:ea typeface="新細明體" pitchFamily="18" charset="-120"/>
              </a:rPr>
              <a:t>， 不要帶來學校， 以免遺失</a:t>
            </a:r>
            <a:r>
              <a:rPr lang="en-US" altLang="zh-TW" b="1" dirty="0">
                <a:ea typeface="新細明體" pitchFamily="18" charset="-120"/>
              </a:rPr>
              <a:t>/</a:t>
            </a:r>
            <a:r>
              <a:rPr lang="zh-TW" altLang="en-US" b="1" dirty="0">
                <a:ea typeface="新細明體" pitchFamily="18" charset="-120"/>
              </a:rPr>
              <a:t>損壞，孩子會傷心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br>
              <a:rPr lang="en-US" altLang="zh-TW" sz="1800" b="1" dirty="0">
                <a:ea typeface="新細明體" pitchFamily="18" charset="-120"/>
              </a:rPr>
            </a:br>
            <a:endParaRPr lang="zh-TW" altLang="en-US" sz="1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655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>
                <a:solidFill>
                  <a:srgbClr val="C00000"/>
                </a:solidFill>
                <a:ea typeface="新細明體" pitchFamily="18" charset="-120"/>
              </a:rPr>
              <a:t>1</a:t>
            </a:r>
            <a:endParaRPr kumimoji="0" lang="zh-TW" altLang="en-US" sz="4400" b="1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55576" y="1412776"/>
            <a:ext cx="8229600" cy="441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en-US" altLang="zh-TW" sz="3000" b="1" dirty="0">
              <a:latin typeface="華康楷書體W3" pitchFamily="65" charset="-120"/>
              <a:ea typeface="標楷體" pitchFamily="65" charset="-12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正向，關心，讚美很重要。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養成今日事今日畢的好習慣。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請</a:t>
            </a:r>
            <a:r>
              <a:rPr lang="zh-TW" altLang="en-US" sz="3000" b="1" u="sng" dirty="0">
                <a:latin typeface="華康楷書體W3" pitchFamily="65" charset="-120"/>
                <a:ea typeface="標楷體" pitchFamily="65" charset="-120"/>
              </a:rPr>
              <a:t>確實訂正各科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的作業。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科任作業：請孩子在繳交當日務必完成。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特殊情況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(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請假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)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：安全考量，請假請務必寫聯絡簿或私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Line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連繫，讓老師清楚了解孩子的請假狀況。</a:t>
            </a:r>
          </a:p>
          <a:p>
            <a:pPr marL="0" indent="0">
              <a:lnSpc>
                <a:spcPct val="90000"/>
              </a:lnSpc>
              <a:buNone/>
            </a:pPr>
            <a:endParaRPr lang="zh-TW" altLang="en-US" b="1" dirty="0">
              <a:latin typeface="華康楷書體W3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5886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2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5299" name="Rectangle 3"/>
          <p:cNvSpPr txBox="1">
            <a:spLocks noChangeArrowheads="1"/>
          </p:cNvSpPr>
          <p:nvPr/>
        </p:nvSpPr>
        <p:spPr bwMode="auto">
          <a:xfrm>
            <a:off x="467544" y="1725613"/>
            <a:ext cx="76962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請務必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每日親自閱簽家庭聯絡簿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，以了解孩子平時在學校的表現。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各項學校通知單回條等，請家長簽章後盡速繳回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，以免錯失報名權益。</a:t>
            </a:r>
            <a:endParaRPr kumimoji="0" lang="zh-TW" altLang="en-US" sz="2800" b="1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本學期星期三、四、五的早自習就有正式課程要進行</a:t>
            </a: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，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請孩子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7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：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5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0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前抵達教室。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請家長協助孩子養成</a:t>
            </a:r>
            <a:r>
              <a:rPr kumimoji="0"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早睡早起的好習慣</a:t>
            </a:r>
            <a:r>
              <a:rPr kumimoji="0" lang="zh-TW" altLang="en-US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，充足的睡眠對成長發育中的孩子十分重要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，睡眠不足易影響學習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專注力不足、情緒不佳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)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等情形出現。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讓孩子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吃完早餐再上學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，有充足營養，有助成長發育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專注上課。</a:t>
            </a:r>
          </a:p>
        </p:txBody>
      </p:sp>
    </p:spTree>
    <p:extLst>
      <p:ext uri="{BB962C8B-B14F-4D97-AF65-F5344CB8AC3E}">
        <p14:creationId xmlns:p14="http://schemas.microsoft.com/office/powerpoint/2010/main" val="2263319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3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6323" name="Rectangle 3"/>
          <p:cNvSpPr txBox="1">
            <a:spLocks noChangeArrowheads="1"/>
          </p:cNvSpPr>
          <p:nvPr/>
        </p:nvSpPr>
        <p:spPr bwMode="auto">
          <a:xfrm>
            <a:off x="685800" y="1484313"/>
            <a:ext cx="76962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en-US" altLang="zh-TW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latin typeface="標楷體" pitchFamily="65" charset="-120"/>
                <a:ea typeface="標楷體" pitchFamily="65" charset="-120"/>
              </a:rPr>
              <a:t>請指導孩子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自動自發完成功課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，並為他們檢查功課，養成孩子天天做功課的好習慣。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督促孩子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完成作業後才可以做自己喜歡的事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，有您的關心與叮嚀，孩子學會積極、負責，對孩子的學習發展是受用無窮的。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要求孩子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每天自己整理書包，並在睡前整理一次書包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，養成孩子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對自己的學習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有一份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責任感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請讓孩子學習獨立、不依賴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注意孩子的學用品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文具樸素為佳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，如缺少毀壞，立即為孩子補上。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41957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4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7347" name="Rectangle 3"/>
          <p:cNvSpPr txBox="1">
            <a:spLocks noChangeArrowheads="1"/>
          </p:cNvSpPr>
          <p:nvPr/>
        </p:nvSpPr>
        <p:spPr bwMode="auto">
          <a:xfrm>
            <a:off x="685800" y="1828800"/>
            <a:ext cx="7696200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請家長留意孩子衣服的增減以避免感冒，並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</a:rPr>
              <a:t>在書包裡準備輕便雨衣或雨傘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，以備不時之需。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減少孩子上網、看電視、電玩遊戲的頻率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，可多鼓勵孩子進行其他休閒活動。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當孩子的啦啦隊，多給孩子鼓勵、讚美、思考與時間，小小的擁抱可換來無比的力量。</a:t>
            </a:r>
            <a:endParaRPr kumimoji="0" lang="zh-TW" altLang="en-US" sz="28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勿讓孩子攜帶金錢、貴重物品及玩具到學校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請鼓勵較內向害羞的孩子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，若在學校有什麼事情，一定要跟老師說。</a:t>
            </a:r>
            <a:endParaRPr kumimoji="0" lang="zh-TW" altLang="en-US" sz="2800" b="1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2876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 txBox="1">
            <a:spLocks noChangeArrowheads="1"/>
          </p:cNvSpPr>
          <p:nvPr/>
        </p:nvSpPr>
        <p:spPr bwMode="auto">
          <a:xfrm>
            <a:off x="2195513" y="476250"/>
            <a:ext cx="5013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>
                <a:ea typeface="新細明體" pitchFamily="18" charset="-120"/>
              </a:rPr>
              <a:t>日常生活要求</a:t>
            </a:r>
            <a:r>
              <a:rPr kumimoji="0" lang="en-US" altLang="zh-TW" sz="5000" b="1" dirty="0">
                <a:ea typeface="新細明體" pitchFamily="18" charset="-120"/>
              </a:rPr>
              <a:t>-1</a:t>
            </a:r>
          </a:p>
        </p:txBody>
      </p:sp>
      <p:sp>
        <p:nvSpPr>
          <p:cNvPr id="58371" name="Rectangle 3"/>
          <p:cNvSpPr txBox="1">
            <a:spLocks noChangeArrowheads="1"/>
          </p:cNvSpPr>
          <p:nvPr/>
        </p:nvSpPr>
        <p:spPr bwMode="auto">
          <a:xfrm>
            <a:off x="900113" y="1916113"/>
            <a:ext cx="755967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請假：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2303-2874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轉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821(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教務處分機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)                </a:t>
            </a:r>
          </a:p>
          <a:p>
            <a:pPr eaLnBrk="1" hangingPunct="1"/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勿帶零用錢或貴重物品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，若需帶手機，請孩子自行負保管責任或交至導師，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上課勿開機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00371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 txBox="1">
            <a:spLocks noChangeArrowheads="1"/>
          </p:cNvSpPr>
          <p:nvPr/>
        </p:nvSpPr>
        <p:spPr bwMode="auto">
          <a:xfrm>
            <a:off x="2195513" y="476250"/>
            <a:ext cx="5013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5000" b="1" dirty="0">
                <a:ea typeface="新細明體" pitchFamily="18" charset="-120"/>
              </a:rPr>
              <a:t>日常生活要求</a:t>
            </a:r>
            <a:r>
              <a:rPr lang="en-US" altLang="zh-TW" sz="5000" b="1" dirty="0">
                <a:ea typeface="新細明體" pitchFamily="18" charset="-120"/>
              </a:rPr>
              <a:t>-2</a:t>
            </a:r>
          </a:p>
        </p:txBody>
      </p:sp>
      <p:sp>
        <p:nvSpPr>
          <p:cNvPr id="59395" name="Rectangle 3"/>
          <p:cNvSpPr txBox="1">
            <a:spLocks noChangeArrowheads="1"/>
          </p:cNvSpPr>
          <p:nvPr/>
        </p:nvSpPr>
        <p:spPr bwMode="auto">
          <a:xfrm>
            <a:off x="971550" y="1828800"/>
            <a:ext cx="7921625" cy="40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遵守學校上學時間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(7:50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抵達教室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維護教室整潔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保持自己座位及四周的清潔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多喝白開水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較健康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帶水壺到學校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確實完成作業及考卷訂正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請家長每天檢查簽名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睡前檢查書包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今日事，今日畢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多讓孩子做家事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生活自理能力的培養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不做孩子的快遞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養成對自己負責的態度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確實潔牙</a:t>
            </a:r>
            <a:r>
              <a:rPr kumimoji="0" lang="zh-TW" altLang="en-US" sz="2800" dirty="0">
                <a:latin typeface="新細明體"/>
                <a:ea typeface="新細明體"/>
              </a:rPr>
              <a:t>、</a:t>
            </a:r>
            <a:r>
              <a:rPr lang="zh-TW" altLang="en-US" sz="2800" dirty="0">
                <a:latin typeface="Arial" charset="0"/>
                <a:ea typeface="標楷體" pitchFamily="65" charset="-120"/>
              </a:rPr>
              <a:t>均衡飲食</a:t>
            </a:r>
            <a:r>
              <a:rPr lang="zh-TW" altLang="en-US" sz="2800" dirty="0">
                <a:latin typeface="新細明體"/>
                <a:ea typeface="新細明體"/>
              </a:rPr>
              <a:t>、</a:t>
            </a: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愛眼運動</a:t>
            </a:r>
            <a:endParaRPr kumimoji="0" lang="en-US" altLang="zh-TW" sz="2800" dirty="0">
              <a:latin typeface="Arial" pitchFamily="34" charset="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6608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 txBox="1">
            <a:spLocks noChangeArrowheads="1"/>
          </p:cNvSpPr>
          <p:nvPr/>
        </p:nvSpPr>
        <p:spPr bwMode="auto">
          <a:xfrm>
            <a:off x="1258888" y="549275"/>
            <a:ext cx="6697662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請多瀏覽班網 </a:t>
            </a:r>
            <a:endParaRPr kumimoji="0"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0419" name="Rectangle 3"/>
          <p:cNvSpPr txBox="1">
            <a:spLocks noChangeArrowheads="1"/>
          </p:cNvSpPr>
          <p:nvPr/>
        </p:nvSpPr>
        <p:spPr bwMode="auto">
          <a:xfrm>
            <a:off x="1535113" y="2060575"/>
            <a:ext cx="6421437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 dirty="0">
                <a:latin typeface="標楷體" pitchFamily="65" charset="-120"/>
                <a:ea typeface="標楷體" pitchFamily="65" charset="-120"/>
              </a:rPr>
              <a:t>每天的聯絡簿作業、聯絡事項、各處室訊息、相關電子檔下載</a:t>
            </a:r>
            <a:r>
              <a:rPr kumimoji="0" lang="en-US" altLang="zh-TW" sz="4000" dirty="0">
                <a:latin typeface="標楷體" pitchFamily="65" charset="-120"/>
                <a:ea typeface="標楷體" pitchFamily="65" charset="-120"/>
              </a:rPr>
              <a:t>……</a:t>
            </a:r>
            <a:r>
              <a:rPr kumimoji="0" lang="zh-TW" altLang="en-US" sz="4000" dirty="0">
                <a:latin typeface="標楷體" pitchFamily="65" charset="-120"/>
                <a:ea typeface="標楷體" pitchFamily="65" charset="-120"/>
              </a:rPr>
              <a:t>等，都會放在班網上面</a:t>
            </a:r>
            <a:r>
              <a:rPr kumimoji="0" lang="zh-TW" altLang="en-US" sz="4000" dirty="0">
                <a:ea typeface="新細明體" pitchFamily="18" charset="-120"/>
              </a:rPr>
              <a:t>。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kumimoji="0" lang="zh-TW" altLang="en-US" dirty="0">
              <a:solidFill>
                <a:srgbClr val="FF0000"/>
              </a:solidFill>
              <a:ea typeface="新細明體" pitchFamily="18" charset="-12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歡迎瀏覽！</a:t>
            </a:r>
          </a:p>
        </p:txBody>
      </p:sp>
    </p:spTree>
    <p:extLst>
      <p:ext uri="{BB962C8B-B14F-4D97-AF65-F5344CB8AC3E}">
        <p14:creationId xmlns:p14="http://schemas.microsoft.com/office/powerpoint/2010/main" val="1783769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48478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三年級學年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共同事務報告</a:t>
            </a: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6783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700213"/>
            <a:ext cx="664368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zh-TW" sz="4000">
              <a:ea typeface="超研澤粗圓"/>
              <a:cs typeface="超研澤粗圓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549275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學年共同事務</a:t>
            </a:r>
          </a:p>
        </p:txBody>
      </p:sp>
      <p:sp>
        <p:nvSpPr>
          <p:cNvPr id="29700" name="矩形 1"/>
          <p:cNvSpPr>
            <a:spLocks noChangeArrowheads="1"/>
          </p:cNvSpPr>
          <p:nvPr/>
        </p:nvSpPr>
        <p:spPr bwMode="auto">
          <a:xfrm>
            <a:off x="1644650" y="1628775"/>
            <a:ext cx="6878638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(1)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教科書使用版本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(2)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各科作業書寫方式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(3)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各科評分方式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(4)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定期評量時間</a:t>
            </a: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範圍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(5)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本學期各項活動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(6)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本學期需要您攜手合作的事項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(7)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班費使用說明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(8)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表決事項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1800" dirty="0">
                <a:ea typeface="新細明體" pitchFamily="18" charset="-120"/>
              </a:rPr>
              <a:t> </a:t>
            </a: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876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2411761" y="220663"/>
            <a:ext cx="496035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000" b="1" dirty="0">
                <a:ea typeface="新細明體" pitchFamily="18" charset="-120"/>
              </a:rPr>
              <a:t>各科版本以及作業本</a:t>
            </a:r>
            <a:r>
              <a:rPr kumimoji="0" lang="zh-TW" altLang="en-US" sz="3000" dirty="0">
                <a:ea typeface="新細明體" pitchFamily="18" charset="-120"/>
              </a:rPr>
              <a:t> </a:t>
            </a:r>
            <a:r>
              <a:rPr kumimoji="0" lang="en-US" altLang="zh-TW" sz="3000" dirty="0">
                <a:ea typeface="新細明體" pitchFamily="18" charset="-120"/>
              </a:rPr>
              <a:t>-1</a:t>
            </a:r>
            <a:endParaRPr kumimoji="0" lang="zh-TW" altLang="en-US" sz="3000" dirty="0">
              <a:ea typeface="新細明體" pitchFamily="18" charset="-120"/>
            </a:endParaRPr>
          </a:p>
        </p:txBody>
      </p:sp>
      <p:graphicFrame>
        <p:nvGraphicFramePr>
          <p:cNvPr id="4" name="Group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5739290"/>
              </p:ext>
            </p:extLst>
          </p:nvPr>
        </p:nvGraphicFramePr>
        <p:xfrm>
          <a:off x="395537" y="774661"/>
          <a:ext cx="7920879" cy="4704788"/>
        </p:xfrm>
        <a:graphic>
          <a:graphicData uri="http://schemas.openxmlformats.org/drawingml/2006/table">
            <a:tbl>
              <a:tblPr/>
              <a:tblGrid>
                <a:gridCol w="420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408"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語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用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鉛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筆</a:t>
                      </a:r>
                      <a:endParaRPr lang="en-US" altLang="zh-TW" sz="2500" b="1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書</a:t>
                      </a:r>
                      <a:endParaRPr lang="en-US" altLang="zh-TW" sz="2500" b="1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寫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翰</a:t>
                      </a: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</a:t>
                      </a:r>
                      <a:endParaRPr lang="en-US" altLang="zh-TW" sz="25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版</a:t>
                      </a: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國課、國習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共有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課。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4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甲本、乙本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生字及詞語書寫練習。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造詞本</a:t>
                      </a:r>
                      <a:r>
                        <a:rPr lang="en-US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使用字典</a:t>
                      </a:r>
                      <a:r>
                        <a:rPr lang="en-US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查生字並造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個詞。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4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國考本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聽寫考試簿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每課結束之後考聽寫使用，試題包含：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生字部首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、成語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、字音字形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、圈詞。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＊錯誤</a:t>
                      </a:r>
                      <a:r>
                        <a:rPr lang="zh-TW" sz="1600" b="1" u="sng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不擦</a:t>
                      </a: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TW" sz="1600" b="1" u="sng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在雙線下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訂正</a:t>
                      </a: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endParaRPr lang="zh-TW" sz="1600" kern="100" spc="-70" baseline="0" dirty="0"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＊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每一課考後</a:t>
                      </a:r>
                      <a:r>
                        <a:rPr lang="zh-TW" sz="20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請家長簽名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，定期了解孩</a:t>
                      </a:r>
                      <a:r>
                        <a:rPr lang="zh-TW" altLang="en-US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彈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子的學習狀況。</a:t>
                      </a:r>
                      <a:endParaRPr lang="zh-TW" sz="1400" kern="100" spc="-70" baseline="0" dirty="0"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52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國語補充教材</a:t>
                      </a:r>
                      <a:r>
                        <a:rPr lang="en-US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使用一年</a:t>
                      </a:r>
                      <a:r>
                        <a:rPr lang="en-US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國補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唐詩、弟子規、品德教育德目、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名言佳句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……等。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36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國語課堂練習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國練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主要內容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成語、字音字形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形近字、多義字、多音字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、難詞介紹、句型補充、修辭介紹……等。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每課約有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題成語填充題及選擇題。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5748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閱讀小達人、</a:t>
                      </a:r>
                      <a:endParaRPr lang="en-US" altLang="zh-TW" sz="1600" b="1" kern="100" spc="-60" baseline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作文自編教材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生活小記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中文班書</a:t>
                      </a:r>
                      <a:r>
                        <a:rPr lang="en-US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(5</a:t>
                      </a: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</a:t>
                      </a:r>
                      <a:r>
                        <a:rPr lang="en-US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閱讀小達人</a:t>
                      </a: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閱讀測驗，增進閱讀理解能力。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作文自編教材：增進寫作知識與能力。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中文班書：每學期</a:t>
                      </a:r>
                      <a:r>
                        <a:rPr lang="zh-TW" alt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輪讀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本班書，增進閱讀能力。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83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321811"/>
              </p:ext>
            </p:extLst>
          </p:nvPr>
        </p:nvGraphicFramePr>
        <p:xfrm>
          <a:off x="611188" y="981075"/>
          <a:ext cx="7561262" cy="4068994"/>
        </p:xfrm>
        <a:graphic>
          <a:graphicData uri="http://schemas.openxmlformats.org/drawingml/2006/table">
            <a:tbl>
              <a:tblPr/>
              <a:tblGrid>
                <a:gridCol w="3218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2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華康細圓體" pitchFamily="49" charset="-120"/>
                          <a:ea typeface="華康細圓體" pitchFamily="49" charset="-120"/>
                        </a:rPr>
                        <a:t>項目</a:t>
                      </a:r>
                    </a:p>
                  </a:txBody>
                  <a:tcPr marL="91439" marR="91439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華康細圓體" pitchFamily="49" charset="-120"/>
                          <a:ea typeface="華康細圓體" pitchFamily="49" charset="-120"/>
                        </a:rPr>
                        <a:t>使用方式</a:t>
                      </a:r>
                    </a:p>
                  </a:txBody>
                  <a:tcPr marL="91439" marR="91439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5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國語課堂練習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國練</a:t>
                      </a: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zh-TW" sz="3600" b="1" kern="100" spc="-60" baseline="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補充成語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字音字形知識</a:t>
                      </a:r>
                    </a:p>
                  </a:txBody>
                  <a:tcPr marL="91439" marR="91439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1.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kumimoji="1" lang="zh-TW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成語：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國考本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課聽寫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加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考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每一課抽考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題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2.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字音字形：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國考本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課聽寫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加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考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字音字形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每一課抽考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題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。 </a:t>
                      </a: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9" marR="91439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109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 txBox="1">
            <a:spLocks noChangeArrowheads="1"/>
          </p:cNvSpPr>
          <p:nvPr/>
        </p:nvSpPr>
        <p:spPr bwMode="auto">
          <a:xfrm>
            <a:off x="683568" y="404664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-2</a:t>
            </a:r>
          </a:p>
        </p:txBody>
      </p:sp>
      <p:graphicFrame>
        <p:nvGraphicFramePr>
          <p:cNvPr id="4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463392"/>
              </p:ext>
            </p:extLst>
          </p:nvPr>
        </p:nvGraphicFramePr>
        <p:xfrm>
          <a:off x="683568" y="1412776"/>
          <a:ext cx="7244308" cy="3822919"/>
        </p:xfrm>
        <a:graphic>
          <a:graphicData uri="http://schemas.openxmlformats.org/drawingml/2006/table">
            <a:tbl>
              <a:tblPr/>
              <a:tblGrid>
                <a:gridCol w="948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4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1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0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6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本土                        </a:t>
                      </a:r>
                    </a:p>
                  </a:txBody>
                  <a:tcPr marT="45689" marB="456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+CD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r>
                        <a:rPr kumimoji="1" lang="zh-TW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若有問題請儘快提出、更換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lang="zh-TW" altLang="en-US" sz="1800" dirty="0"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★雙語班</a:t>
                      </a:r>
                      <a:endParaRPr kumimoji="1" lang="en-US" altLang="zh-TW" sz="25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無本土課程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36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康軒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課本、習作、附件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藍本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數學重點複習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4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數紅簿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隨堂練習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社會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翰林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3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自然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翰林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筆記簿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672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975073" y="269776"/>
            <a:ext cx="66246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–3</a:t>
            </a:r>
          </a:p>
        </p:txBody>
      </p:sp>
      <p:graphicFrame>
        <p:nvGraphicFramePr>
          <p:cNvPr id="5" name="Group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901790"/>
              </p:ext>
            </p:extLst>
          </p:nvPr>
        </p:nvGraphicFramePr>
        <p:xfrm>
          <a:off x="719510" y="1124744"/>
          <a:ext cx="7560518" cy="4215340"/>
        </p:xfrm>
        <a:graphic>
          <a:graphicData uri="http://schemas.openxmlformats.org/drawingml/2006/table">
            <a:tbl>
              <a:tblPr/>
              <a:tblGrid>
                <a:gridCol w="885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9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18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藝文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翰林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◎音樂：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音樂簿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使用一年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、直笛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◎美勞：用具表貼在聯絡簿封底，建議準備工具箱及工作服，一次備齊放置物櫃。書法課程併入美術課實施。</a:t>
                      </a:r>
                      <a:endParaRPr kumimoji="1" lang="en-US" altLang="zh-TW" sz="2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★音樂班無藝文課本。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生命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聽天主的 聲音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新約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三、四年級使用二年，請妥善保存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綜合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自編教材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健康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自編教材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22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 txBox="1">
            <a:spLocks noChangeArrowheads="1"/>
          </p:cNvSpPr>
          <p:nvPr/>
        </p:nvSpPr>
        <p:spPr bwMode="auto">
          <a:xfrm>
            <a:off x="2268538" y="188913"/>
            <a:ext cx="52562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latin typeface="標楷體" pitchFamily="65" charset="-120"/>
                <a:ea typeface="標楷體" pitchFamily="65" charset="-120"/>
              </a:rPr>
              <a:t>回家作業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3568" y="1556792"/>
            <a:ext cx="7489825" cy="46116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2800" b="1" dirty="0">
                <a:ea typeface="標楷體" pitchFamily="65" charset="-120"/>
              </a:rPr>
              <a:t>在校時間可寫作業：當孩子想寫功課時，專注效果最佳。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以課本為標準</a:t>
            </a:r>
            <a:r>
              <a:rPr kumimoji="0" lang="zh-TW" altLang="en-US" sz="2800" b="1" dirty="0">
                <a:ea typeface="標楷體" pitchFamily="65" charset="-120"/>
              </a:rPr>
              <a:t>：寫作業發生疑問時，以課本為參照標準。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確實訂正：</a:t>
            </a:r>
            <a:r>
              <a:rPr kumimoji="0" lang="zh-TW" altLang="en-US" sz="2800" dirty="0">
                <a:ea typeface="標楷體" pitchFamily="65" charset="-120"/>
              </a:rPr>
              <a:t>下次才不會再錯。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字體工整：</a:t>
            </a:r>
            <a:r>
              <a:rPr kumimoji="0" lang="zh-TW" altLang="en-US" sz="2800" dirty="0">
                <a:ea typeface="標楷體" pitchFamily="65" charset="-120"/>
              </a:rPr>
              <a:t>把字寫正，必能減少錯誤。</a:t>
            </a:r>
            <a:endParaRPr kumimoji="0" lang="en-US" altLang="zh-TW" sz="2800" dirty="0">
              <a:ea typeface="標楷體" pitchFamily="65" charset="-12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dirty="0">
                <a:ea typeface="標楷體" pitchFamily="65" charset="-120"/>
              </a:rPr>
              <a:t>希望孩子能</a:t>
            </a: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認真完成每一項作業</a:t>
            </a:r>
            <a:r>
              <a:rPr kumimoji="0" lang="zh-TW" altLang="en-US" sz="2800" dirty="0">
                <a:ea typeface="標楷體" pitchFamily="65" charset="-120"/>
              </a:rPr>
              <a:t>，如此學習才有效果。如果孩子有多餘的時間，可以多閱讀課外書籍、複習學校功課。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kumimoji="0" lang="zh-TW" altLang="en-US" sz="2800" dirty="0"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2373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 txBox="1">
            <a:spLocks noChangeArrowheads="1"/>
          </p:cNvSpPr>
          <p:nvPr/>
        </p:nvSpPr>
        <p:spPr bwMode="auto">
          <a:xfrm>
            <a:off x="1187450" y="609600"/>
            <a:ext cx="6480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>
                <a:latin typeface="標楷體" pitchFamily="65" charset="-120"/>
                <a:ea typeface="標楷體" pitchFamily="65" charset="-120"/>
              </a:rPr>
              <a:t>國語科補充教材</a:t>
            </a:r>
          </a:p>
        </p:txBody>
      </p:sp>
      <p:sp>
        <p:nvSpPr>
          <p:cNvPr id="40963" name="Rectangle 3"/>
          <p:cNvSpPr txBox="1">
            <a:spLocks noChangeArrowheads="1"/>
          </p:cNvSpPr>
          <p:nvPr/>
        </p:nvSpPr>
        <p:spPr bwMode="auto">
          <a:xfrm>
            <a:off x="323850" y="1700213"/>
            <a:ext cx="87122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唐詩：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上台</a:t>
            </a:r>
            <a:r>
              <a:rPr lang="zh-TW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抽背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唐詩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每逢</a:t>
            </a:r>
            <a:r>
              <a:rPr kumimoji="0"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</a:t>
            </a:r>
            <a:r>
              <a:rPr kumimoji="0" lang="zh-TW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週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的週</a:t>
            </a:r>
            <a:r>
              <a:rPr lang="en-US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朝會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成語練習：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字音字形練習：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作文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自編教材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含生活小記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篇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自編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，培養寫作能力的好地方。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班書共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讀：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每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學期五本班書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各班輪讀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491660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 txBox="1">
            <a:spLocks noChangeArrowheads="1"/>
          </p:cNvSpPr>
          <p:nvPr/>
        </p:nvSpPr>
        <p:spPr bwMode="auto">
          <a:xfrm>
            <a:off x="539750" y="333375"/>
            <a:ext cx="7632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>
                <a:ea typeface="新細明體" pitchFamily="18" charset="-120"/>
              </a:rPr>
              <a:t>國語科特別需要注意事項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50426" y="1460480"/>
            <a:ext cx="7848600" cy="48974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字體工整：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一筆一畫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寫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端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正，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練習耐心與專注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作業要</a:t>
            </a:r>
            <a:r>
              <a:rPr kumimoji="0"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確實訂正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請孩子完成訂正再請爸媽簽名，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下次才不會再錯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升三年級起</a:t>
            </a:r>
            <a:r>
              <a:rPr kumimoji="0" lang="en-US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造句不寫注音：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能寫出完整、優美的句子。平時遇到不會的字，請鼓勵孩子學會查字典，可增加識字率。</a:t>
            </a:r>
          </a:p>
          <a:p>
            <a:pPr>
              <a:defRPr/>
            </a:pP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當孩子寫作業發生疑問時，以</a:t>
            </a:r>
            <a:r>
              <a:rPr kumimoji="0"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課本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為參照標準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kumimoji="0"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9825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125265"/>
            <a:ext cx="8424862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35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第一次定期評量訂於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11/6(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11/7(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3500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marL="457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1-3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英語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雙語週報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2-10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詳見英師通知單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第二次定期評量</a:t>
            </a:r>
            <a:r>
              <a:rPr lang="zh-TW" altLang="en-US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訂</a:t>
            </a: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於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1/9(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1/10(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457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  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5-9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3-4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英語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雙語週報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12-19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詳見英師通知單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863724" y="188640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500" b="1" dirty="0">
                <a:solidFill>
                  <a:schemeClr val="tx1"/>
                </a:solidFill>
                <a:ea typeface="華康彩帶體" pitchFamily="81" charset="-120"/>
              </a:rPr>
              <a:t>定期評量日期</a:t>
            </a:r>
            <a:endParaRPr kumimoji="0" lang="en-US" altLang="zh-TW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16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681134"/>
            <a:ext cx="6643688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CN" sz="2400">
              <a:solidFill>
                <a:schemeClr val="tx2"/>
              </a:solidFill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7250" y="541338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>
                <a:solidFill>
                  <a:srgbClr val="0000CC"/>
                </a:solidFill>
                <a:ea typeface="華康彩帶體" pitchFamily="81" charset="-120"/>
              </a:rPr>
              <a:t>各科評分方式</a:t>
            </a:r>
            <a:endParaRPr kumimoji="0" lang="en-US" altLang="zh-TW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Picture 2"/>
          <p:cNvSpPr>
            <a:spLocks noChangeAspect="1" noChangeArrowheads="1"/>
          </p:cNvSpPr>
          <p:nvPr/>
        </p:nvSpPr>
        <p:spPr bwMode="auto">
          <a:xfrm>
            <a:off x="1908175" y="4224338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69" name="矩形 3"/>
          <p:cNvSpPr>
            <a:spLocks noChangeArrowheads="1"/>
          </p:cNvSpPr>
          <p:nvPr/>
        </p:nvSpPr>
        <p:spPr bwMode="auto">
          <a:xfrm>
            <a:off x="1908175" y="1700213"/>
            <a:ext cx="4967288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國語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數學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社會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綜合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lang="zh-TW" altLang="en-US" sz="5000" dirty="0">
                <a:latin typeface="標楷體" pitchFamily="65" charset="-120"/>
                <a:ea typeface="標楷體" pitchFamily="65" charset="-120"/>
              </a:rPr>
              <a:t>健康</a:t>
            </a:r>
            <a:r>
              <a:rPr lang="en-US" altLang="zh-TW" sz="5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5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5000" dirty="0"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sz="5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870" name="Picture 2"/>
          <p:cNvSpPr>
            <a:spLocks noChangeAspect="1" noChangeArrowheads="1"/>
          </p:cNvSpPr>
          <p:nvPr/>
        </p:nvSpPr>
        <p:spPr bwMode="auto">
          <a:xfrm>
            <a:off x="727075" y="2508250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71" name="Picture 2"/>
          <p:cNvSpPr>
            <a:spLocks noChangeAspect="1" noChangeArrowheads="1"/>
          </p:cNvSpPr>
          <p:nvPr/>
        </p:nvSpPr>
        <p:spPr bwMode="auto">
          <a:xfrm>
            <a:off x="6156325" y="1477963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809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 txBox="1">
            <a:spLocks noChangeArrowheads="1"/>
          </p:cNvSpPr>
          <p:nvPr/>
        </p:nvSpPr>
        <p:spPr bwMode="auto">
          <a:xfrm>
            <a:off x="1187450" y="404813"/>
            <a:ext cx="6408738" cy="1143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國語 評分方式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35696" y="2204864"/>
            <a:ext cx="79914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國語各項目所佔百分比：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作業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20%(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習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甲乙本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平時考試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20%(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國考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定期評量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6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800" dirty="0">
              <a:latin typeface="華康細圓體" pitchFamily="49" charset="-120"/>
              <a:ea typeface="華康細圓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98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數學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763688" y="1988840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數學各項目所佔百分比：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數習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數練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數重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平時考卷：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084365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latin typeface="華康少女文字W3" pitchFamily="81" charset="-120"/>
                <a:ea typeface="華康少女文字W3" pitchFamily="81" charset="-120"/>
              </a:rPr>
              <a:t>社會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619672" y="2132856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社會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社習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社作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平時考卷：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4133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綜合 評分方式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619672" y="2060848"/>
            <a:ext cx="727233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r>
              <a:rPr lang="zh-TW" altLang="en-US" sz="36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綜合課程各項目所佔百分比：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zh-TW" altLang="en-US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40%</a:t>
            </a:r>
            <a:endParaRPr lang="zh-TW" altLang="zh-TW" sz="4000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活動</a:t>
            </a: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參與度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上課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發表與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8899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361008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重要活動與行事曆</a:t>
            </a:r>
            <a:endParaRPr lang="en-US" altLang="zh-TW" sz="7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kumimoji="0" lang="zh-TW" altLang="en-US" sz="75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2" y="3068960"/>
            <a:ext cx="2773983" cy="266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12" y="3169320"/>
            <a:ext cx="2490164" cy="239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66666"/>
            <a:ext cx="2160960" cy="207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587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539552" y="404813"/>
            <a:ext cx="7776864" cy="1079971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chemeClr val="bg1"/>
                </a:solidFill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</a:rPr>
              <a:t>總整理</a:t>
            </a:r>
            <a:r>
              <a:rPr lang="en-US" altLang="zh-TW" sz="4000" b="1" dirty="0">
                <a:solidFill>
                  <a:schemeClr val="bg1"/>
                </a:solidFill>
              </a:rPr>
              <a:t>)113(</a:t>
            </a:r>
            <a:r>
              <a:rPr lang="zh-TW" altLang="en-US" sz="4000" b="1" dirty="0">
                <a:solidFill>
                  <a:schemeClr val="bg1"/>
                </a:solidFill>
              </a:rPr>
              <a:t>上</a:t>
            </a:r>
            <a:r>
              <a:rPr lang="en-US" altLang="zh-TW" sz="4000" b="1" dirty="0">
                <a:solidFill>
                  <a:schemeClr val="bg1"/>
                </a:solidFill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</a:rPr>
              <a:t>放假</a:t>
            </a:r>
            <a:r>
              <a:rPr lang="zh-TW" altLang="zh-TW" sz="4000" b="1" dirty="0">
                <a:solidFill>
                  <a:schemeClr val="bg1"/>
                </a:solidFill>
              </a:rPr>
              <a:t>及</a:t>
            </a:r>
            <a:r>
              <a:rPr lang="zh-TW" altLang="en-US" sz="4000" b="1" dirty="0">
                <a:solidFill>
                  <a:schemeClr val="bg1"/>
                </a:solidFill>
              </a:rPr>
              <a:t>補課日期</a:t>
            </a:r>
            <a:endParaRPr kumimoji="0" lang="zh-TW" altLang="en-US" sz="4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5060" name="內容版面配置區 2"/>
          <p:cNvSpPr txBox="1">
            <a:spLocks/>
          </p:cNvSpPr>
          <p:nvPr/>
        </p:nvSpPr>
        <p:spPr bwMode="auto">
          <a:xfrm>
            <a:off x="524082" y="2132856"/>
            <a:ext cx="7776864" cy="351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9388" indent="-1079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71438" indent="0" eaLnBrk="1" hangingPunct="1">
              <a:buNone/>
            </a:pP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9/17(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中秋節放假一天。</a:t>
            </a:r>
          </a:p>
          <a:p>
            <a:pPr marL="71438" indent="0" eaLnBrk="1" hangingPunct="1">
              <a:buNone/>
            </a:pP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◆10/10(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二）國慶日放假一天，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10/9(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彈性放假一天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(9/23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補班補課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◆1/1(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元旦放假。</a:t>
            </a:r>
          </a:p>
          <a:p>
            <a:pPr marL="71438" indent="0" eaLnBrk="1" hangingPunct="1">
              <a:buNone/>
            </a:pP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endParaRPr lang="zh-TW" altLang="en-US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9365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8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、</a:t>
            </a: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9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2378" y="1844824"/>
            <a:ext cx="821310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zh-TW" sz="2000" b="1" kern="0" dirty="0">
                <a:solidFill>
                  <a:srgbClr val="0000CC"/>
                </a:solidFill>
                <a:latin typeface="標楷體"/>
                <a:ea typeface="標楷體"/>
              </a:rPr>
              <a:t>◆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8/30(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開學日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課照班、課延班、課體班開始上課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en-US" altLang="zh-TW" sz="2000" b="1" kern="0" dirty="0">
                <a:latin typeface="標楷體"/>
                <a:ea typeface="標楷體"/>
              </a:rPr>
              <a:t>◆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8/30(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)11:50-13:00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轉入生與校長午餐有約。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r>
              <a:rPr lang="en-US" altLang="zh-TW" sz="2000" b="1" kern="0" dirty="0">
                <a:latin typeface="標楷體"/>
                <a:ea typeface="標楷體"/>
              </a:rPr>
              <a:t>◆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9/1(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)8:00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開學祈福禮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地點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光仁樓</a:t>
            </a:r>
            <a:r>
              <a:rPr lang="en-US" altLang="zh-TW" sz="2000" b="1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B2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◆9/9(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課後才藝音樂個別課開始上課。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◆9/11(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一生一器樂開始上課。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◆9/11(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~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六年級校內國數基本學力檢測。</a:t>
            </a:r>
            <a:endParaRPr lang="en-US" altLang="zh-TW" sz="20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◆9/12(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校內三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~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六年級英語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字彙達人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』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競賽。</a:t>
            </a:r>
          </a:p>
          <a:p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◆9/13(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三到六年級增能社團開始上課。</a:t>
            </a:r>
            <a:endParaRPr lang="en-US" altLang="zh-TW" sz="2000" b="1" kern="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◆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9/17(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中秋節放假一天。</a:t>
            </a:r>
            <a:endParaRPr lang="en-US" altLang="zh-TW" sz="2000" b="1" kern="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◆9/18(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早上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09:25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10:05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光仁樓</a:t>
            </a:r>
            <a:r>
              <a:rPr lang="en-US" altLang="zh-TW" sz="2000" b="1" kern="0" dirty="0" err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B2</a:t>
            </a:r>
            <a:r>
              <a:rPr lang="zh-TW" altLang="en-US" sz="20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舉行三年級健康體位宣導。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2000" b="1" kern="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◆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9/20(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2000" b="1" kern="0" dirty="0">
                <a:latin typeface="標楷體"/>
                <a:ea typeface="標楷體"/>
              </a:rPr>
              <a:t>9</a:t>
            </a:r>
            <a:r>
              <a:rPr lang="zh-TW" altLang="en-US" sz="2000" b="1" kern="0" dirty="0">
                <a:latin typeface="標楷體"/>
                <a:ea typeface="標楷體"/>
              </a:rPr>
              <a:t>：</a:t>
            </a:r>
            <a:r>
              <a:rPr lang="en-US" altLang="zh-TW" sz="2000" b="1" kern="0" dirty="0">
                <a:latin typeface="標楷體"/>
                <a:ea typeface="標楷體"/>
              </a:rPr>
              <a:t>21</a:t>
            </a:r>
            <a:r>
              <a:rPr lang="zh-TW" altLang="en-US" sz="2000" b="1" kern="0" dirty="0">
                <a:latin typeface="標楷體"/>
                <a:ea typeface="標楷體"/>
              </a:rPr>
              <a:t>國家防災日「複合式災害疏散避難演練」。</a:t>
            </a:r>
            <a:endParaRPr lang="en-US" altLang="zh-TW" sz="2000" b="1" kern="0" dirty="0">
              <a:latin typeface="標楷體"/>
              <a:ea typeface="標楷體"/>
            </a:endParaRPr>
          </a:p>
          <a:p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◆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9/20(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)9:00 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家長會會員大會。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校史室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000" b="1" kern="0" dirty="0">
              <a:latin typeface="標楷體"/>
              <a:ea typeface="標楷體"/>
            </a:endParaRPr>
          </a:p>
          <a:p>
            <a:endParaRPr lang="en-US" altLang="zh-TW" sz="30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61466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467544" y="116632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10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363325" y="2060848"/>
            <a:ext cx="8269709" cy="30243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★10/9(</a:t>
            </a:r>
            <a:r>
              <a:rPr lang="zh-TW" altLang="en-US" sz="24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4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三年級自然闖關</a:t>
            </a:r>
            <a:r>
              <a:rPr lang="en-US" altLang="zh-TW" sz="24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暫定</a:t>
            </a:r>
            <a:r>
              <a:rPr lang="en-US" altLang="zh-TW" sz="24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10/10(</a:t>
            </a:r>
            <a:r>
              <a:rPr lang="zh-TW" altLang="en-US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四）國慶日放假一天。</a:t>
            </a:r>
            <a:endParaRPr lang="en-US" altLang="zh-TW" sz="24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b="1" kern="0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>
                <a:latin typeface="標楷體" pitchFamily="65" charset="-120"/>
                <a:ea typeface="標楷體" pitchFamily="65" charset="-120"/>
              </a:rPr>
              <a:t>10/16(</a:t>
            </a:r>
            <a:r>
              <a:rPr lang="zh-TW" altLang="en-US" sz="2400" b="1" kern="0" dirty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400" b="1" kern="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400" b="1" kern="0" dirty="0">
                <a:latin typeface="標楷體" pitchFamily="65" charset="-120"/>
                <a:ea typeface="標楷體" pitchFamily="65" charset="-120"/>
              </a:rPr>
              <a:t>~</a:t>
            </a:r>
            <a:r>
              <a:rPr lang="zh-TW" altLang="en-US" sz="2400" b="1" kern="0" dirty="0">
                <a:latin typeface="標楷體" pitchFamily="65" charset="-120"/>
                <a:ea typeface="標楷體" pitchFamily="65" charset="-120"/>
              </a:rPr>
              <a:t>三年級</a:t>
            </a:r>
            <a:r>
              <a:rPr lang="en-US" altLang="zh-TW" sz="2400" b="1" kern="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400" b="1" kern="0" dirty="0">
                <a:latin typeface="標楷體" pitchFamily="65" charset="-120"/>
                <a:ea typeface="標楷體" pitchFamily="65" charset="-120"/>
              </a:rPr>
              <a:t>光鹽班特教宣導。</a:t>
            </a:r>
          </a:p>
          <a:p>
            <a:pPr marL="0" indent="0">
              <a:buNone/>
            </a:pP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10/18(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早上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8:30~9:30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雙語推動會議</a:t>
            </a:r>
            <a:endParaRPr lang="en-US" altLang="zh-TW" sz="24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10/22(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三至六年級、光鹽班流感疫苗接種（全日）玫瑰樓 </a:t>
            </a:r>
            <a:r>
              <a:rPr lang="en-US" altLang="zh-TW" sz="2400" b="1" kern="0" dirty="0" err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B1</a:t>
            </a:r>
            <a:endParaRPr lang="en-US" altLang="zh-TW" sz="24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★雙語班英語文展能計畫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錄音真有趣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(10/21-11/04)</a:t>
            </a:r>
          </a:p>
          <a:p>
            <a:pPr marL="0" indent="0">
              <a:buNone/>
              <a:defRPr/>
            </a:pPr>
            <a:endParaRPr lang="en-US" altLang="zh-TW" sz="2400" b="1" kern="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  <a:defRPr/>
            </a:pPr>
            <a:endParaRPr lang="en-US" altLang="zh-TW" sz="2400" dirty="0"/>
          </a:p>
          <a:p>
            <a:pPr marL="0" indent="0">
              <a:buNone/>
              <a:defRPr/>
            </a:pPr>
            <a:endParaRPr lang="en-US" altLang="zh-TW" sz="2400" dirty="0"/>
          </a:p>
          <a:p>
            <a:pPr marL="0" indent="0">
              <a:buNone/>
              <a:defRPr/>
            </a:pPr>
            <a:br>
              <a:rPr lang="zh-TW" altLang="en-US" sz="2400" dirty="0"/>
            </a:br>
            <a:br>
              <a:rPr lang="zh-TW" altLang="en-US" sz="2400" dirty="0"/>
            </a:br>
            <a:endParaRPr lang="en-US" altLang="zh-TW" sz="2400" b="1" kern="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6354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09613" y="333375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11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1902797"/>
            <a:ext cx="849694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11/4(</a:t>
            </a:r>
            <a:r>
              <a:rPr lang="zh-TW" altLang="en-US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 ESL </a:t>
            </a:r>
            <a:r>
              <a:rPr lang="zh-TW" altLang="en-US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閱讀我最愛報名截止日。</a:t>
            </a:r>
          </a:p>
          <a:p>
            <a:r>
              <a:rPr lang="zh-TW" altLang="en-US" sz="2600" dirty="0">
                <a:solidFill>
                  <a:srgbClr val="FF0000"/>
                </a:solidFill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11/6(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)~11/7(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第一次定期測驗。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11/9(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ESL 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親師晤談。</a:t>
            </a:r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11/10-12(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音樂班校際交流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六信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11/13(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ESL 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故事有創意截止日。</a:t>
            </a:r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11/13(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三年級校外教學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暫訂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11/25-29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全校聖誕節布置</a:t>
            </a:r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ESL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閱讀我最愛初賽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11/25-11/29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en-US" altLang="zh-TW" sz="2800" b="1" kern="0" dirty="0">
              <a:solidFill>
                <a:srgbClr val="0000CC"/>
              </a:solidFill>
              <a:latin typeface="BatangChe"/>
              <a:ea typeface="標楷體" pitchFamily="65" charset="-120"/>
            </a:endParaRPr>
          </a:p>
          <a:p>
            <a:pPr>
              <a:defRPr/>
            </a:pPr>
            <a:endParaRPr lang="zh-TW" altLang="en-US" sz="28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60428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173250"/>
            <a:ext cx="7772400" cy="856134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12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9540" y="1029925"/>
            <a:ext cx="828027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★12/2 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)8:00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舉行點燈禮。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12/4(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)8:30 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三信實習音樂會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光仁樓 </a:t>
            </a:r>
            <a:r>
              <a:rPr lang="en-US" altLang="zh-TW" sz="2400" b="1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6F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12/7(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天主教學校週活動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校慶園遊會暨冬令救濟活動。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(12/27(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補假一天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ESL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閱讀我最愛決賽 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12/2-12/6 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校史室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12/11(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ESL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故事有創意決賽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★三年級跳繩比賽。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12/15-12/21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主題書展週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12/18(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)8:00-9:00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三年級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光鹽班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兒少保護暨家暴防治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含目睹兒少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宣導。</a:t>
            </a: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12/25(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)8:00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聖誕節聖道禮儀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含五年級聖歌發表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全校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外師參加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12/26(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親師聯誼餐會。 </a:t>
            </a:r>
          </a:p>
          <a:p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12/27(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校慶園遊會補假一天。</a:t>
            </a:r>
          </a:p>
          <a:p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66305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6571" y="1916832"/>
            <a:ext cx="828027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元旦放假。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1/6(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一）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8:00 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校慶祈福禮暨表揚資深員工。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全校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外師參加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週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~112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下增能社團線上選課。</a:t>
            </a:r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1/9(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)~1/10(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第二次定期測驗。</a:t>
            </a: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1/10(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增能社團最後一次上課。</a:t>
            </a:r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1/15(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普通班音樂成果發表。</a:t>
            </a:r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1/17(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課後運動體能社團最後一次上課。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1/21(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)8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結業式。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2/11(</a:t>
            </a:r>
            <a:r>
              <a:rPr lang="zh-TW" altLang="en-US" sz="2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)113</a:t>
            </a:r>
            <a:r>
              <a:rPr lang="zh-TW" altLang="en-US" sz="2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下學期開學日。</a:t>
            </a:r>
          </a:p>
          <a:p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b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br>
              <a:rPr lang="zh-TW" altLang="en-US" sz="2800" dirty="0"/>
            </a:br>
            <a:endParaRPr lang="en-US" altLang="zh-TW" sz="28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58133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11560" y="1772816"/>
            <a:ext cx="7705725" cy="43204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800" dirty="0">
                <a:ea typeface="標楷體" pitchFamily="65" charset="-120"/>
              </a:rPr>
              <a:t>★</a:t>
            </a:r>
            <a:r>
              <a:rPr lang="zh-TW" altLang="en-US" sz="2800" dirty="0">
                <a:highlight>
                  <a:srgbClr val="FFFF00"/>
                </a:highlight>
                <a:ea typeface="標楷體" pitchFamily="65" charset="-120"/>
              </a:rPr>
              <a:t>班費</a:t>
            </a:r>
            <a:r>
              <a:rPr lang="zh-TW" altLang="en-US" sz="2800" dirty="0">
                <a:ea typeface="標楷體" pitchFamily="65" charset="-120"/>
              </a:rPr>
              <a:t>繳交金額：本學期每人繳交</a:t>
            </a:r>
            <a:r>
              <a:rPr lang="en-US" altLang="zh-TW" sz="2800" dirty="0">
                <a:solidFill>
                  <a:srgbClr val="C00000"/>
                </a:solidFill>
                <a:highlight>
                  <a:srgbClr val="FFFF00"/>
                </a:highlight>
                <a:ea typeface="標楷體" pitchFamily="65" charset="-120"/>
              </a:rPr>
              <a:t>1000</a:t>
            </a:r>
            <a:r>
              <a:rPr lang="zh-TW" altLang="en-US" sz="2800" b="1" dirty="0">
                <a:solidFill>
                  <a:srgbClr val="C00000"/>
                </a:solidFill>
                <a:highlight>
                  <a:srgbClr val="FFFF00"/>
                </a:highlight>
                <a:ea typeface="標楷體" pitchFamily="65" charset="-120"/>
              </a:rPr>
              <a:t>元整</a:t>
            </a:r>
            <a:r>
              <a:rPr lang="zh-TW" altLang="en-US" sz="2800" dirty="0">
                <a:ea typeface="標楷體" pitchFamily="65" charset="-120"/>
              </a:rPr>
              <a:t>。</a:t>
            </a:r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dirty="0">
                <a:ea typeface="標楷體" pitchFamily="65" charset="-120"/>
              </a:rPr>
              <a:t>     用途說明</a:t>
            </a:r>
            <a:r>
              <a:rPr lang="en-US" altLang="zh-TW" sz="2400" dirty="0">
                <a:ea typeface="標楷體" pitchFamily="65" charset="-120"/>
              </a:rPr>
              <a:t>~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購買印表機墨水、</a:t>
            </a:r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A4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列印紙、班級獎勵品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、  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  </a:t>
            </a:r>
          </a:p>
          <a:p>
            <a:pPr marL="0" indent="0">
              <a:buNone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清潔用品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及其他雜項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支出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★校外教學費用</a:t>
            </a:r>
            <a:r>
              <a:rPr lang="zh-TW" altLang="en-US" sz="2800" b="1" dirty="0">
                <a:solidFill>
                  <a:srgbClr val="C00000"/>
                </a:solidFill>
                <a:latin typeface="標楷體"/>
                <a:ea typeface="標楷體"/>
              </a:rPr>
              <a:t>，統一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併入月費單收費。</a:t>
            </a:r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★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標楷體" pitchFamily="65" charset="-120"/>
                <a:cs typeface="+mn-cs"/>
              </a:rPr>
              <a:t>音樂班活動費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繳交金額：本學期每人繳交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標楷體" pitchFamily="65" charset="-120"/>
                <a:cs typeface="+mn-cs"/>
              </a:rPr>
              <a:t>1000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dirty="0">
                <a:solidFill>
                  <a:srgbClr val="C00000"/>
                </a:solidFill>
                <a:latin typeface="Calibri"/>
                <a:ea typeface="標楷體" pitchFamily="65" charset="-120"/>
              </a:rPr>
              <a:t>   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標楷體" pitchFamily="65" charset="-120"/>
                <a:cs typeface="+mn-cs"/>
              </a:rPr>
              <a:t>元整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     用途說明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~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實習音樂會各項支出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(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餐點、花束、服裝及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noProof="0" dirty="0">
                <a:solidFill>
                  <a:prstClr val="black"/>
                </a:solidFill>
                <a:latin typeface="Calibri"/>
                <a:ea typeface="標楷體" pitchFamily="65" charset="-120"/>
              </a:rPr>
              <a:t>    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itchFamily="65" charset="-120"/>
                <a:cs typeface="+mn-cs"/>
              </a:rPr>
              <a:t>道具</a:t>
            </a:r>
            <a:r>
              <a:rPr kumimoji="0" lang="zh-TW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及其他雜項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支出</a:t>
            </a:r>
            <a:r>
              <a:rPr kumimoji="0" lang="zh-TW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en-US" sz="2800" b="1" dirty="0">
                <a:highlight>
                  <a:srgbClr val="00FF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班費及音樂班活動費合計</a:t>
            </a:r>
            <a:r>
              <a:rPr lang="en-US" altLang="zh-TW" sz="2800" b="1" dirty="0">
                <a:highlight>
                  <a:srgbClr val="00FF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2000</a:t>
            </a:r>
            <a:r>
              <a:rPr lang="zh-TW" altLang="en-US" sz="2800" b="1" dirty="0">
                <a:highlight>
                  <a:srgbClr val="00FF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元整。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indent="0">
              <a:buNone/>
            </a:pPr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  <a:p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75978" y="332656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班費及音樂班活動費</a:t>
            </a:r>
          </a:p>
        </p:txBody>
      </p:sp>
    </p:spTree>
    <p:extLst>
      <p:ext uri="{BB962C8B-B14F-4D97-AF65-F5344CB8AC3E}">
        <p14:creationId xmlns:p14="http://schemas.microsoft.com/office/powerpoint/2010/main" val="6046247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220486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提案與表決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67254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39552" y="1988840"/>
            <a:ext cx="820432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 algn="l" eaLnBrk="1" fontAlgn="auto" hangingPunct="1">
              <a:spcBef>
                <a:spcPts val="0"/>
              </a:spcBef>
              <a:spcAft>
                <a:spcPts val="0"/>
              </a:spcAft>
              <a:buAutoNum type="arabicParenBoth"/>
              <a:defRPr/>
            </a:pP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提名及表決</a:t>
            </a: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~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三信家委</a:t>
            </a: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2-3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名。</a:t>
            </a:r>
            <a:endParaRPr lang="en-US" altLang="zh-TW" sz="3500" b="1" kern="0" dirty="0">
              <a:solidFill>
                <a:srgbClr val="000099"/>
              </a:solidFill>
              <a:ea typeface="標楷體" pitchFamily="65" charset="-120"/>
            </a:endParaRPr>
          </a:p>
          <a:p>
            <a:pPr marL="514350" indent="-514350" algn="l" eaLnBrk="1" fontAlgn="auto" hangingPunct="1">
              <a:spcBef>
                <a:spcPts val="0"/>
              </a:spcBef>
              <a:spcAft>
                <a:spcPts val="0"/>
              </a:spcAft>
              <a:buAutoNum type="arabicParenBoth"/>
              <a:defRPr/>
            </a:pPr>
            <a:endParaRPr lang="en-US" altLang="zh-TW" sz="3500" b="1" kern="0" dirty="0">
              <a:solidFill>
                <a:srgbClr val="000099"/>
              </a:solidFill>
              <a:ea typeface="標楷體" pitchFamily="65" charset="-120"/>
            </a:endParaRPr>
          </a:p>
          <a:p>
            <a:pPr marL="514350" indent="-514350" algn="l" eaLnBrk="1" fontAlgn="auto" hangingPunct="1">
              <a:spcBef>
                <a:spcPts val="0"/>
              </a:spcBef>
              <a:spcAft>
                <a:spcPts val="0"/>
              </a:spcAft>
              <a:buAutoNum type="arabicParenBoth"/>
              <a:defRPr/>
            </a:pP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提名及表決</a:t>
            </a: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~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音樂班活動</a:t>
            </a:r>
            <a:r>
              <a:rPr lang="zh-TW" altLang="en-US" sz="3500" b="1" kern="0">
                <a:solidFill>
                  <a:srgbClr val="000099"/>
                </a:solidFill>
                <a:ea typeface="標楷體" pitchFamily="65" charset="-120"/>
              </a:rPr>
              <a:t>費管理人。</a:t>
            </a:r>
            <a:endParaRPr lang="en-US" altLang="zh-TW" sz="3500" b="1" kern="0">
              <a:solidFill>
                <a:srgbClr val="000099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500" b="1" kern="0" dirty="0">
              <a:solidFill>
                <a:srgbClr val="000099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500" b="1" dirty="0">
                <a:solidFill>
                  <a:prstClr val="black"/>
                </a:solidFill>
                <a:ea typeface="標楷體" pitchFamily="65" charset="-120"/>
              </a:rPr>
              <a:t>(3)</a:t>
            </a:r>
            <a:r>
              <a:rPr lang="zh-TW" altLang="en-US" sz="3500" b="1" dirty="0">
                <a:solidFill>
                  <a:prstClr val="black"/>
                </a:solidFill>
                <a:ea typeface="標楷體" pitchFamily="65" charset="-120"/>
              </a:rPr>
              <a:t>如有其他提案，歡迎提出來一起討論。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501291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提案與表決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603467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 txBox="1">
            <a:spLocks noChangeArrowheads="1"/>
          </p:cNvSpPr>
          <p:nvPr/>
        </p:nvSpPr>
        <p:spPr bwMode="auto">
          <a:xfrm>
            <a:off x="827584" y="476672"/>
            <a:ext cx="7416824" cy="1728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親師</a:t>
            </a:r>
            <a:r>
              <a:rPr kumimoji="0" lang="en-US" altLang="zh-TW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Q&amp;A </a:t>
            </a:r>
            <a:r>
              <a:rPr lang="zh-TW" altLang="en-US" sz="6500" b="1" dirty="0">
                <a:solidFill>
                  <a:schemeClr val="bg1"/>
                </a:solidFill>
                <a:sym typeface="Microsoft JhengHei UI" pitchFamily="34" charset="-120"/>
              </a:rPr>
              <a:t>時間</a:t>
            </a:r>
            <a:b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</a:br>
            <a:endParaRPr kumimoji="0" lang="zh-TW" altLang="en-US" sz="6000" b="1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27584" y="2492896"/>
            <a:ext cx="778106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dirty="0">
                <a:latin typeface="華康細圓體" pitchFamily="49" charset="-120"/>
                <a:ea typeface="華康細圓體" pitchFamily="49" charset="-120"/>
              </a:rPr>
              <a:t> 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1" dirty="0">
                <a:latin typeface="華康細圓體" pitchFamily="49" charset="-120"/>
                <a:ea typeface="華康細圓體" pitchFamily="49" charset="-120"/>
              </a:rPr>
              <a:t>任何問題</a:t>
            </a:r>
            <a:r>
              <a:rPr lang="zh-TW" altLang="en-US" sz="4800" b="1" dirty="0">
                <a:latin typeface="新細明體"/>
                <a:ea typeface="新細明體"/>
              </a:rPr>
              <a:t>，歡迎隨時提出。</a:t>
            </a:r>
            <a:endParaRPr lang="en-US" altLang="zh-TW" sz="4800" b="1" dirty="0">
              <a:latin typeface="華康細圓體" pitchFamily="49" charset="-120"/>
              <a:ea typeface="華康細圓體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600" y="4149080"/>
            <a:ext cx="712879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b="1" dirty="0">
                <a:latin typeface="新細明體"/>
                <a:sym typeface="Microsoft JhengHei UI" pitchFamily="34" charset="-120"/>
              </a:rPr>
              <a:t>＊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平日若有個別問題，歡迎與導師聯絡，面談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電訪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聯絡簿均可。</a:t>
            </a:r>
          </a:p>
        </p:txBody>
      </p:sp>
    </p:spTree>
    <p:extLst>
      <p:ext uri="{BB962C8B-B14F-4D97-AF65-F5344CB8AC3E}">
        <p14:creationId xmlns:p14="http://schemas.microsoft.com/office/powerpoint/2010/main" val="20836322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1821" y="116632"/>
            <a:ext cx="56578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8000" b="1" dirty="0">
                <a:latin typeface="Arial" pitchFamily="34" charset="0"/>
                <a:cs typeface="Arial" pitchFamily="34" charset="0"/>
              </a:rPr>
              <a:t>Thank you!</a:t>
            </a:r>
          </a:p>
        </p:txBody>
      </p:sp>
      <p:sp>
        <p:nvSpPr>
          <p:cNvPr id="66563" name="矩形 2"/>
          <p:cNvSpPr>
            <a:spLocks noChangeArrowheads="1"/>
          </p:cNvSpPr>
          <p:nvPr/>
        </p:nvSpPr>
        <p:spPr bwMode="auto">
          <a:xfrm>
            <a:off x="896080" y="2780366"/>
            <a:ext cx="48245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  <a:r>
              <a:rPr kumimoji="0" lang="zh-TW" altLang="en-US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感謝您撥冗參加</a:t>
            </a:r>
            <a:r>
              <a:rPr kumimoji="0" lang="en-US" altLang="zh-TW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</a:p>
        </p:txBody>
      </p:sp>
      <p:sp>
        <p:nvSpPr>
          <p:cNvPr id="66564" name="標題 1"/>
          <p:cNvSpPr txBox="1">
            <a:spLocks/>
          </p:cNvSpPr>
          <p:nvPr/>
        </p:nvSpPr>
        <p:spPr bwMode="auto">
          <a:xfrm>
            <a:off x="177048" y="1250504"/>
            <a:ext cx="626260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8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讓</a:t>
            </a:r>
            <a:r>
              <a:rPr lang="zh-TW" altLang="en-US" sz="38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親師</a:t>
            </a:r>
            <a:r>
              <a:rPr kumimoji="0" lang="zh-TW" altLang="en-US" sz="38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攜手合作</a:t>
            </a:r>
            <a:r>
              <a:rPr kumimoji="0" lang="zh-TW" altLang="en-US" sz="3800" b="1" dirty="0">
                <a:latin typeface="新細明體"/>
                <a:ea typeface="新細明體"/>
                <a:sym typeface="Microsoft JhengHei UI" pitchFamily="34" charset="-120"/>
              </a:rPr>
              <a:t>，</a:t>
            </a:r>
            <a:endParaRPr kumimoji="0" lang="en-US" altLang="zh-TW" sz="38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  <a:cs typeface="雅坊美工01"/>
              </a:rPr>
              <a:t>一起參與見證孩子的成長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  <a:cs typeface="雅坊美工01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38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659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2284</TotalTime>
  <Words>3688</Words>
  <Application>Microsoft Office PowerPoint</Application>
  <PresentationFormat>如螢幕大小 (4:3)</PresentationFormat>
  <Paragraphs>403</Paragraphs>
  <Slides>49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49</vt:i4>
      </vt:variant>
    </vt:vector>
  </HeadingPairs>
  <TitlesOfParts>
    <vt:vector size="63" baseType="lpstr">
      <vt:lpstr>BatangChe</vt:lpstr>
      <vt:lpstr>Microsoft JhengHei UI</vt:lpstr>
      <vt:lpstr>華康少女文字W3</vt:lpstr>
      <vt:lpstr>華康彩帶體</vt:lpstr>
      <vt:lpstr>華康細圓體</vt:lpstr>
      <vt:lpstr>華康楷書體W3</vt:lpstr>
      <vt:lpstr>超研澤粗圓</vt:lpstr>
      <vt:lpstr>新細明體</vt:lpstr>
      <vt:lpstr>標楷體</vt:lpstr>
      <vt:lpstr>Arial</vt:lpstr>
      <vt:lpstr>Calibri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「態度」決定留下來的時間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Teachers</dc:creator>
  <cp:lastModifiedBy>文琦 羅</cp:lastModifiedBy>
  <cp:revision>255</cp:revision>
  <cp:lastPrinted>2020-02-26T04:10:28Z</cp:lastPrinted>
  <dcterms:created xsi:type="dcterms:W3CDTF">2017-03-01T10:07:03Z</dcterms:created>
  <dcterms:modified xsi:type="dcterms:W3CDTF">2024-09-06T22:55:34Z</dcterms:modified>
</cp:coreProperties>
</file>