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標楷體" panose="03000509000000000000" pitchFamily="65" charset="-120"/>
      <p:regular r:id="rId25"/>
    </p:embeddedFont>
    <p:embeddedFont>
      <p:font typeface="Constantia" panose="02030602050306030303" pitchFamily="18" charset="0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gBj2rBy9bQkbkI7vT1UPpcxIS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2DB6F7D-D33D-4372-9C19-58A9207DC293}">
  <a:tblStyle styleId="{A2DB6F7D-D33D-4372-9C19-58A9207DC29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6954a0eb1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g2f6954a0eb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f6954a0eb1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g2f6954a0eb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f6954a0eb1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g2f6954a0eb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f6954a0eb1_1_1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g2f6954a0eb1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f6954a0eb1_1_3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2f6954a0eb1_1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2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2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22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1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2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1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6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6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subTitle" idx="1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9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2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9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9"/>
          <p:cNvSpPr txBox="1">
            <a:spLocks noGrp="1"/>
          </p:cNvSpPr>
          <p:nvPr>
            <p:ph type="body" idx="1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iUTRvtgK65fKnqCArkoeSafeBjYJ2XQ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fXTGCj2HOB2KEiifXY3koHwAgMYRpJ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250650" y="1669050"/>
            <a:ext cx="8642700" cy="17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私立光仁小學113學年度</a:t>
            </a: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學校日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學務處宣導事項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4211675" y="3902692"/>
            <a:ext cx="42555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marR="4572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</a:pP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113</a:t>
            </a:r>
            <a:r>
              <a:rPr lang="zh-TW" sz="4000">
                <a:latin typeface="Constantia"/>
                <a:ea typeface="Constantia"/>
                <a:cs typeface="Constantia"/>
                <a:sym typeface="Constantia"/>
              </a:rPr>
              <a:t>/</a:t>
            </a: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9/7</a:t>
            </a:r>
            <a:endParaRPr sz="400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825" y="1353600"/>
            <a:ext cx="8664319" cy="53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1477311"/>
            <a:ext cx="8991600" cy="3539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900" y="1667575"/>
            <a:ext cx="8860201" cy="46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4378" y="1353600"/>
            <a:ext cx="5582946" cy="540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校園安全</a:t>
            </a:r>
            <a:r>
              <a:rPr lang="zh-TW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門禁管制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522800" y="1437700"/>
            <a:ext cx="8080800" cy="4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7：40前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到校低、中、高年級學生請請到光仁樓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104-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106教室。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早退須憑</a:t>
            </a:r>
            <a:r>
              <a:rPr lang="zh-TW" sz="3600" b="0" i="0" u="sng" strike="noStrike" cap="none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會辦單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，警衛確認放行。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物品註明班級、姓名後交警衛。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7"/>
          <p:cNvGraphicFramePr/>
          <p:nvPr/>
        </p:nvGraphicFramePr>
        <p:xfrm>
          <a:off x="152425" y="86383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{A2DB6F7D-D33D-4372-9C19-58A9207DC293}</a:tableStyleId>
              </a:tblPr>
              <a:tblGrid>
                <a:gridCol w="180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69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9517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rPr lang="zh-TW" sz="29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臺北市私立光仁國民小學訪客到校/學生外出會辦單</a:t>
                      </a:r>
                      <a:endParaRPr sz="29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進出日期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姓名與聯絡電話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人數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來訪對象/班級/事由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90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  月  日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上/下　午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時　分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電話：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□與___________處室有約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□與___________老師有約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□參加班親會或親職講座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□學生因故需早退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□其它________________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處室或老師簽章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聯絡分機或電話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備註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9025">
                <a:tc gridSpan="6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附註：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訪客會辦單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請事前交給警衛備查，以利聯繫。訪客依規定換證、登記後，始得進入校園。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學生因故需早退離校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時，請導師填好此單後，由學生將此外出單交給警衛，確認接送人員身分後放行。如為家長以外人員來接，請以電話向導師查明後放行。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行動通訊數位設備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「到校關機」。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自負保管之責。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未經允許不把玩、不使用。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放學離校後才開機。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乘車繫安全帶、乘機車戴安全帽。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接送區以校車優先，請家長禮讓。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請於上、下車前</a:t>
            </a:r>
            <a:r>
              <a:rPr lang="zh-TW" sz="3600" b="0" i="0" u="none" strike="noStrike" cap="none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先準備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，上、下車迅速駛離家長接送區。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40" name="Google Shape;14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0625" y="3608475"/>
            <a:ext cx="2920925" cy="292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>
            <a:spLocks noGrp="1"/>
          </p:cNvSpPr>
          <p:nvPr>
            <p:ph type="ctrTitle"/>
          </p:nvPr>
        </p:nvSpPr>
        <p:spPr>
          <a:xfrm>
            <a:off x="460950" y="2450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-2 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6" name="Google Shape;146;p10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萬大路423巷上下學</a:t>
            </a:r>
            <a:r>
              <a:rPr lang="zh-TW" sz="3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禁止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迴轉。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公車站牌前後勿違規停車。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請善用普愛橋過馬路。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f6954a0eb1_0_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上、下學時間</a:t>
            </a:r>
            <a:endParaRPr sz="3959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52" name="Google Shape;152;g2f6954a0eb1_0_5"/>
          <p:cNvSpPr txBox="1">
            <a:spLocks noGrp="1"/>
          </p:cNvSpPr>
          <p:nvPr>
            <p:ph type="body" idx="1"/>
          </p:nvPr>
        </p:nvSpPr>
        <p:spPr>
          <a:xfrm>
            <a:off x="1945800" y="2081325"/>
            <a:ext cx="7481400" cy="3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上學時間07：40~08：00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放學時間16：25~16：50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課照放學17：50~18：10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6954a0eb1_0_10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家長接送區1_光仁樓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8" name="Google Shape;158;g2f6954a0eb1_0_10"/>
          <p:cNvSpPr txBox="1">
            <a:spLocks noGrp="1"/>
          </p:cNvSpPr>
          <p:nvPr>
            <p:ph type="body" idx="1"/>
          </p:nvPr>
        </p:nvSpPr>
        <p:spPr>
          <a:xfrm>
            <a:off x="1317025" y="1484775"/>
            <a:ext cx="7037700" cy="50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 lnSpcReduction="20000"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彩虹門(萬大路423巷15號)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342817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開放時間：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07：20~08：00；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16：25~16：50；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17：50~18：10。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139617" algn="l" rtl="0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59" name="Google Shape;159;g2f6954a0eb1_0_10" descr="https://lh4.googleusercontent.com/9zAC55MJjZPD0-Jj6j6_6RNkiasd-KLtY2VtU5EWxzcH1rPUy4aQ4eadCIbsmpwV8d1ztt_efph5VfGIaHUCc3x-M8YmKvDJtwJnwceeOgi4U3-dSpzeLKIH6Lshx5P1"/>
          <p:cNvPicPr preferRelativeResize="0"/>
          <p:nvPr/>
        </p:nvPicPr>
        <p:blipFill rotWithShape="1">
          <a:blip r:embed="rId3">
            <a:alphaModFix/>
          </a:blip>
          <a:srcRect t="-16800" b="16800"/>
          <a:stretch/>
        </p:blipFill>
        <p:spPr>
          <a:xfrm>
            <a:off x="5190312" y="2254409"/>
            <a:ext cx="3496500" cy="26211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g2f6954a0eb1_0_10"/>
          <p:cNvGrpSpPr/>
          <p:nvPr/>
        </p:nvGrpSpPr>
        <p:grpSpPr>
          <a:xfrm>
            <a:off x="5855174" y="4875590"/>
            <a:ext cx="3175071" cy="1365965"/>
            <a:chOff x="5076056" y="5178978"/>
            <a:chExt cx="3672300" cy="1382836"/>
          </a:xfrm>
        </p:grpSpPr>
        <p:sp>
          <p:nvSpPr>
            <p:cNvPr id="161" name="Google Shape;161;g2f6954a0eb1_0_10"/>
            <p:cNvSpPr/>
            <p:nvPr/>
          </p:nvSpPr>
          <p:spPr>
            <a:xfrm>
              <a:off x="5076056" y="5977114"/>
              <a:ext cx="36723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zh-TW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zh-TW" sz="3600" b="1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彩虹門正門</a:t>
              </a:r>
              <a:endParaRPr sz="3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62" name="Google Shape;162;g2f6954a0eb1_0_10"/>
            <p:cNvSpPr/>
            <p:nvPr/>
          </p:nvSpPr>
          <p:spPr>
            <a:xfrm>
              <a:off x="5702678" y="5178978"/>
              <a:ext cx="540000" cy="789000"/>
            </a:xfrm>
            <a:prstGeom prst="upArrow">
              <a:avLst>
                <a:gd name="adj1" fmla="val 50000"/>
                <a:gd name="adj2" fmla="val 57559"/>
              </a:avLst>
            </a:prstGeom>
            <a:solidFill>
              <a:srgbClr val="FF0000"/>
            </a:solidFill>
            <a:ln w="25400" cap="flat" cmpd="sng">
              <a:solidFill>
                <a:srgbClr val="E010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f6954a0eb1_0_19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家長接送區2_博愛樓側門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g2f6954a0eb1_0_19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07：20~08：00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id="169" name="Google Shape;169;g2f6954a0eb1_0_19" descr="https://lh4.googleusercontent.com/ZL7I8U9A3c8gyEuJHuH8kufCvM7xTXvdzJ23kizrxCeKWFXClze7nWD2jbdOw45LtICxbPft8wz6B8rcoricFxyA_s3MgKB0kWjGn8BKzH7CtZkw68OupZumXWq1EQo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726291"/>
            <a:ext cx="3930664" cy="2946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g2f6954a0eb1_0_19"/>
          <p:cNvGrpSpPr/>
          <p:nvPr/>
        </p:nvGrpSpPr>
        <p:grpSpPr>
          <a:xfrm>
            <a:off x="4761656" y="4159861"/>
            <a:ext cx="2715600" cy="1382836"/>
            <a:chOff x="4884948" y="5178978"/>
            <a:chExt cx="2715600" cy="1382836"/>
          </a:xfrm>
        </p:grpSpPr>
        <p:sp>
          <p:nvSpPr>
            <p:cNvPr id="171" name="Google Shape;171;g2f6954a0eb1_0_19"/>
            <p:cNvSpPr/>
            <p:nvPr/>
          </p:nvSpPr>
          <p:spPr>
            <a:xfrm>
              <a:off x="4884948" y="5977114"/>
              <a:ext cx="27156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600" b="0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博愛樓側門</a:t>
              </a:r>
              <a:endParaRPr sz="3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72" name="Google Shape;172;g2f6954a0eb1_0_19"/>
            <p:cNvSpPr/>
            <p:nvPr/>
          </p:nvSpPr>
          <p:spPr>
            <a:xfrm>
              <a:off x="5702678" y="5178978"/>
              <a:ext cx="540000" cy="789000"/>
            </a:xfrm>
            <a:prstGeom prst="upArrow">
              <a:avLst>
                <a:gd name="adj1" fmla="val 50000"/>
                <a:gd name="adj2" fmla="val 57559"/>
              </a:avLst>
            </a:prstGeom>
            <a:solidFill>
              <a:srgbClr val="FF0000"/>
            </a:solidFill>
            <a:ln w="25400" cap="flat" cmpd="sng">
              <a:solidFill>
                <a:srgbClr val="E010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f6954a0eb1_1_16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家長接送區3_博愛樓正門</a:t>
            </a:r>
            <a:endParaRPr sz="3959">
              <a:solidFill>
                <a:schemeClr val="lt1"/>
              </a:solidFill>
            </a:endParaRPr>
          </a:p>
        </p:txBody>
      </p:sp>
      <p:sp>
        <p:nvSpPr>
          <p:cNvPr id="178" name="Google Shape;178;g2f6954a0eb1_1_165"/>
          <p:cNvSpPr txBox="1">
            <a:spLocks noGrp="1"/>
          </p:cNvSpPr>
          <p:nvPr>
            <p:ph type="body" idx="1"/>
          </p:nvPr>
        </p:nvSpPr>
        <p:spPr>
          <a:xfrm>
            <a:off x="1403650" y="1769800"/>
            <a:ext cx="7157100" cy="42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博愛樓正門(萬大路423巷28弄)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342817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16：25~16：40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79" name="Google Shape;179;g2f6954a0eb1_1_165" descr="https://lh5.googleusercontent.com/0cADPJ8PjvsWvBCf1KU7mG5q1HdP-_w1Bhnbnl2_D9aMfNo97OP3zVVx5k8p7DmRa0HHsYfpDOGNlL2V5Qn-Eue5LXDaQngJkffbDSdhLZ6MMgGFobf4WyYVUw__nXY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6348" y="2583435"/>
            <a:ext cx="3754412" cy="281453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f6954a0eb1_1_165"/>
          <p:cNvSpPr/>
          <p:nvPr/>
        </p:nvSpPr>
        <p:spPr>
          <a:xfrm>
            <a:off x="6325200" y="6273300"/>
            <a:ext cx="26211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600" b="1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博愛樓正門</a:t>
            </a:r>
            <a:endParaRPr sz="3600" b="1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1" name="Google Shape;181;g2f6954a0eb1_1_165"/>
          <p:cNvSpPr/>
          <p:nvPr/>
        </p:nvSpPr>
        <p:spPr>
          <a:xfrm>
            <a:off x="6325195" y="5441139"/>
            <a:ext cx="540000" cy="789000"/>
          </a:xfrm>
          <a:prstGeom prst="upArrow">
            <a:avLst>
              <a:gd name="adj1" fmla="val 50000"/>
              <a:gd name="adj2" fmla="val 57559"/>
            </a:avLst>
          </a:prstGeom>
          <a:solidFill>
            <a:srgbClr val="FF0000"/>
          </a:solidFill>
          <a:ln w="25400" cap="flat" cmpd="sng">
            <a:solidFill>
              <a:srgbClr val="E010A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f6954a0eb1_1_313"/>
          <p:cNvSpPr txBox="1">
            <a:spLocks noGrp="1"/>
          </p:cNvSpPr>
          <p:nvPr>
            <p:ph type="title"/>
          </p:nvPr>
        </p:nvSpPr>
        <p:spPr>
          <a:xfrm>
            <a:off x="553475" y="296052"/>
            <a:ext cx="75813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攜帶物品注意事項</a:t>
            </a:r>
            <a:endParaRPr sz="3959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7" name="Google Shape;187;g2f6954a0eb1_1_313"/>
          <p:cNvSpPr txBox="1">
            <a:spLocks noGrp="1"/>
          </p:cNvSpPr>
          <p:nvPr>
            <p:ph type="body" idx="1"/>
          </p:nvPr>
        </p:nvSpPr>
        <p:spPr>
          <a:xfrm>
            <a:off x="1413275" y="1780801"/>
            <a:ext cx="7273500" cy="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6135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92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校服用品書寫姓名(姓名貼)</a:t>
            </a:r>
            <a:r>
              <a:rPr lang="zh-TW" sz="3600" b="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3600" b="0"/>
          </a:p>
        </p:txBody>
      </p:sp>
      <p:pic>
        <p:nvPicPr>
          <p:cNvPr id="188" name="Google Shape;188;g2f6954a0eb1_1_313" descr="https://lh6.googleusercontent.com/ahkeuuV3nyj3iQBvy-VeOxiJIU6n5xuf5MMRi3COkk-TID1O13wl_I9C2qmH1lqmVpEN--36JC7GQBtAzFgmc4n13M7FWrYtgOU_TPVBTle-ZiOOwiBbyw5o7Em4aFk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257" y="2645615"/>
            <a:ext cx="3024336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2f6954a0eb1_1_313" descr="https://lh5.googleusercontent.com/ele5k5mhNOJ7nMpKgUWYNXidpUWt9h3sRWv4Jo0Dzb9RTrpT5fII89QV2OAONOi1uFihsJNigwPfgRNvpo_pwGHue_S19sRAgJSby45-z71HeiZquX-40CuEoInt7q0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8500" y="2645616"/>
            <a:ext cx="1617737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2f6954a0eb1_1_313" descr="https://lh5.googleusercontent.com/Wuj7PocaOtavujGQ1KEQOMxqPvIAfGVspWhF02zNnlK7iFrY9YG2GwJ9cuWJ1cruSq5gzgDz7zyhcM25XHae8zz_DJz7u3tO4t_eUzqVSpS60ClfRZYWnDrKR5iix85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9891" y="2645616"/>
            <a:ext cx="2416149" cy="2454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防疫宣導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6" name="Google Shape;196;p12"/>
          <p:cNvSpPr txBox="1"/>
          <p:nvPr/>
        </p:nvSpPr>
        <p:spPr>
          <a:xfrm>
            <a:off x="294200" y="1437700"/>
            <a:ext cx="4963800" cy="50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每天定期量體溫，發燒不得進入校園。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養成洗手及運動的習慣。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攜帶手帕。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4050" y="1353588"/>
            <a:ext cx="3581198" cy="51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"/>
          <p:cNvSpPr txBox="1">
            <a:spLocks noGrp="1"/>
          </p:cNvSpPr>
          <p:nvPr>
            <p:ph type="ctrTitle"/>
          </p:nvPr>
        </p:nvSpPr>
        <p:spPr>
          <a:xfrm>
            <a:off x="460950" y="882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衛生宣導~登革熱、腸病毒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03" name="Google Shape;203;p1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b="7321"/>
          <a:stretch/>
        </p:blipFill>
        <p:spPr>
          <a:xfrm>
            <a:off x="4953850" y="1399051"/>
            <a:ext cx="4087500" cy="53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950" y="1399075"/>
            <a:ext cx="3817526" cy="53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防溺宣導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0" name="Google Shape;210;p14"/>
          <p:cNvSpPr txBox="1"/>
          <p:nvPr/>
        </p:nvSpPr>
        <p:spPr>
          <a:xfrm>
            <a:off x="522800" y="1437700"/>
            <a:ext cx="80808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52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14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2974" y="1437700"/>
            <a:ext cx="7441500" cy="52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"/>
          <p:cNvSpPr txBox="1">
            <a:spLocks noGrp="1"/>
          </p:cNvSpPr>
          <p:nvPr>
            <p:ph type="ctrTitle"/>
          </p:nvPr>
        </p:nvSpPr>
        <p:spPr>
          <a:xfrm>
            <a:off x="598100" y="4127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書包減重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217" name="Google Shape;217;p15"/>
          <p:cNvSpPr txBox="1">
            <a:spLocks noGrp="1"/>
          </p:cNvSpPr>
          <p:nvPr>
            <p:ph type="subTitle" idx="1"/>
          </p:nvPr>
        </p:nvSpPr>
        <p:spPr>
          <a:xfrm>
            <a:off x="598100" y="1917300"/>
            <a:ext cx="8222100" cy="3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體重八分之一。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睡前整理書包，養成管理私人物品好習慣。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善用教室置物櫃。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"/>
          <p:cNvSpPr txBox="1">
            <a:spLocks noGrp="1"/>
          </p:cNvSpPr>
          <p:nvPr>
            <p:ph type="ctrTitle"/>
          </p:nvPr>
        </p:nvSpPr>
        <p:spPr>
          <a:xfrm>
            <a:off x="598100" y="479325"/>
            <a:ext cx="82221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護眼密碼-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853240幫我刪惡視力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23" name="Google Shape;223;p16"/>
          <p:cNvSpPr txBox="1">
            <a:spLocks noGrp="1"/>
          </p:cNvSpPr>
          <p:nvPr>
            <p:ph type="subTitle" idx="1"/>
          </p:nvPr>
        </p:nvSpPr>
        <p:spPr>
          <a:xfrm>
            <a:off x="598100" y="1401288"/>
            <a:ext cx="8222100" cy="52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8—睡滿「8」小時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5—天天「5」蔬果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3—坐姿「3」直角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2—戶外「2」小時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4—避免「4」光害(電腦、電視、手機、平板電腦）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0—「3010」：用眼30分鐘，休息10分鐘。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"/>
          <p:cNvSpPr txBox="1">
            <a:spLocks noGrp="1"/>
          </p:cNvSpPr>
          <p:nvPr>
            <p:ph type="ctrTitle"/>
          </p:nvPr>
        </p:nvSpPr>
        <p:spPr>
          <a:xfrm>
            <a:off x="460950" y="2174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代轉達家長會訊息</a:t>
            </a: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29" name="Google Shape;229;p17"/>
          <p:cNvSpPr txBox="1">
            <a:spLocks noGrp="1"/>
          </p:cNvSpPr>
          <p:nvPr>
            <p:ph type="subTitle" idx="1"/>
          </p:nvPr>
        </p:nvSpPr>
        <p:spPr>
          <a:xfrm>
            <a:off x="356525" y="1509775"/>
            <a:ext cx="8672100" cy="43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r>
              <a:rPr lang="zh-TW" sz="4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(9/7學校日選舉班級家長代表)。</a:t>
            </a: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1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會員大會暫訂113/9/20(五)09：00。</a:t>
            </a:r>
            <a:r>
              <a:rPr lang="zh-TW" sz="2900">
                <a:latin typeface="Arial"/>
                <a:ea typeface="Arial"/>
                <a:cs typeface="Arial"/>
                <a:sym typeface="Arial"/>
              </a:rPr>
              <a:t> </a:t>
            </a:r>
            <a:endParaRPr sz="2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6000" y="359050"/>
            <a:ext cx="2555950" cy="251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感謝協助</a:t>
            </a:r>
            <a:endParaRPr sz="60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36" name="Google Shape;236;p18"/>
          <p:cNvSpPr txBox="1">
            <a:spLocks noGrp="1"/>
          </p:cNvSpPr>
          <p:nvPr>
            <p:ph type="subTitle" idx="1"/>
          </p:nvPr>
        </p:nvSpPr>
        <p:spPr>
          <a:xfrm>
            <a:off x="598100" y="362123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光仁小學學務處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</Words>
  <Application>Microsoft Office PowerPoint</Application>
  <PresentationFormat>如螢幕大小 (4:3)</PresentationFormat>
  <Paragraphs>94</Paragraphs>
  <Slides>22</Slides>
  <Notes>22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9" baseType="lpstr">
      <vt:lpstr>標楷體</vt:lpstr>
      <vt:lpstr>Noto Sans Symbols</vt:lpstr>
      <vt:lpstr>Roboto</vt:lpstr>
      <vt:lpstr>Constantia</vt:lpstr>
      <vt:lpstr>Arial</vt:lpstr>
      <vt:lpstr>Calibri</vt:lpstr>
      <vt:lpstr>Geometric</vt:lpstr>
      <vt:lpstr>私立光仁小學113學年度學校日 學務處宣導事項</vt:lpstr>
      <vt:lpstr>反毒</vt:lpstr>
      <vt:lpstr>反毒</vt:lpstr>
      <vt:lpstr>反毒</vt:lpstr>
      <vt:lpstr>反毒</vt:lpstr>
      <vt:lpstr>校園安全-門禁管制</vt:lpstr>
      <vt:lpstr>PowerPoint 簡報</vt:lpstr>
      <vt:lpstr>行動通訊數位設備</vt:lpstr>
      <vt:lpstr>交通安全-1</vt:lpstr>
      <vt:lpstr>交通安全-2 </vt:lpstr>
      <vt:lpstr>上、下學時間</vt:lpstr>
      <vt:lpstr>家長接送區1_光仁樓</vt:lpstr>
      <vt:lpstr>家長接送區2_博愛樓側門</vt:lpstr>
      <vt:lpstr>家長接送區3_博愛樓正門</vt:lpstr>
      <vt:lpstr>攜帶物品注意事項</vt:lpstr>
      <vt:lpstr>防疫宣導</vt:lpstr>
      <vt:lpstr>衛生宣導~登革熱、腸病毒</vt:lpstr>
      <vt:lpstr>防溺宣導</vt:lpstr>
      <vt:lpstr>書包減重</vt:lpstr>
      <vt:lpstr>護眼密碼-853240幫我刪惡視力</vt:lpstr>
      <vt:lpstr>代轉達家長會訊息</vt:lpstr>
      <vt:lpstr>感謝協助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羅文俊</dc:creator>
  <cp:lastModifiedBy>文俊 羅</cp:lastModifiedBy>
  <cp:revision>1</cp:revision>
  <dcterms:modified xsi:type="dcterms:W3CDTF">2024-09-06T22:41:29Z</dcterms:modified>
</cp:coreProperties>
</file>