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1" r:id="rId2"/>
    <p:sldId id="280" r:id="rId3"/>
    <p:sldId id="288" r:id="rId4"/>
    <p:sldId id="282" r:id="rId5"/>
    <p:sldId id="287" r:id="rId6"/>
    <p:sldId id="283" r:id="rId7"/>
    <p:sldId id="291" r:id="rId8"/>
    <p:sldId id="292" r:id="rId9"/>
    <p:sldId id="296" r:id="rId10"/>
    <p:sldId id="297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05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FE"/>
    <a:srgbClr val="EA4850"/>
    <a:srgbClr val="E747F3"/>
    <a:srgbClr val="004999"/>
    <a:srgbClr val="FFFFFF"/>
    <a:srgbClr val="FADBD6"/>
    <a:srgbClr val="F4989D"/>
    <a:srgbClr val="187C86"/>
    <a:srgbClr val="89E0EA"/>
    <a:srgbClr val="156C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314" autoAdjust="0"/>
  </p:normalViewPr>
  <p:slideViewPr>
    <p:cSldViewPr snapToGrid="0">
      <p:cViewPr>
        <p:scale>
          <a:sx n="70" d="100"/>
          <a:sy n="70" d="100"/>
        </p:scale>
        <p:origin x="-5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19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1BB8339D-3865-419B-A6A9-D54E7DCBAF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F585C886-6F28-4B24-9D1E-72D65BC19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306D7-F83C-45FD-B899-C5BAA999EE4F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0CAE37A-99A5-4EF8-9A55-D6F456174A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7ED1E34-D874-4C3B-91DD-AABE6B1C65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1C531-728B-4421-A5EE-0096A635CD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384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DEA49-AC55-46A5-B581-4E188451AFE3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40C06-AFB9-495C-B422-891E99B637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6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https://www.ypppt.com/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40C06-AFB9-495C-B422-891E99B637E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159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D11CE-A8EB-486D-8741-AD25FEE5E36E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2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B491-C7F8-41B4-B150-66F44A27E15B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71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0417-3493-4851-BC54-D8255A9596C4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B6B8-D74B-4DCA-BD63-8DB964328777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8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ADF1-B95C-4473-B641-4D8FEB0C0248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AE3B-1C0A-42FD-A94A-35B0725672B9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4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C0A3-D68A-4512-A1E7-8E921E7B4F67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AA60E25-1DD8-4E03-BC07-8227439D47B4}"/>
              </a:ext>
            </a:extLst>
          </p:cNvPr>
          <p:cNvGrpSpPr/>
          <p:nvPr userDrawn="1"/>
        </p:nvGrpSpPr>
        <p:grpSpPr>
          <a:xfrm>
            <a:off x="-32658" y="0"/>
            <a:ext cx="12224657" cy="6872630"/>
            <a:chOff x="-32658" y="0"/>
            <a:chExt cx="12224657" cy="687263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F1C1A2B-842D-4B73-BDD0-255BC0B91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89" r="44624" b="43633"/>
            <a:stretch/>
          </p:blipFill>
          <p:spPr>
            <a:xfrm>
              <a:off x="-32658" y="0"/>
              <a:ext cx="3251509" cy="153785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03632A2-DBFF-4B2F-9C17-3FED31EA9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94" t="23216" r="393" b="-222"/>
            <a:stretch/>
          </p:blipFill>
          <p:spPr>
            <a:xfrm>
              <a:off x="11083636" y="5699770"/>
              <a:ext cx="1108363" cy="1172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05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50665-268D-46FE-9582-996819CB06D9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40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1187-DF2F-44A4-A412-A4233DE79A92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9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AA56-D139-43D0-A9C3-0C7FECCA0CC3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6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F990A-8267-4FE3-88AE-6A7BF8C1031D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63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BF47E-00DA-49CB-9D4E-A1542A6E08DC}" type="datetime1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1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EFA0419-A3C2-486C-A364-E65CF8A75BFA}"/>
              </a:ext>
            </a:extLst>
          </p:cNvPr>
          <p:cNvSpPr/>
          <p:nvPr/>
        </p:nvSpPr>
        <p:spPr>
          <a:xfrm>
            <a:off x="0" y="-1"/>
            <a:ext cx="12192000" cy="6982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B817C31-96E5-4536-A4D3-FDB6198996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9"/>
          <a:stretch/>
        </p:blipFill>
        <p:spPr>
          <a:xfrm>
            <a:off x="-244525" y="191068"/>
            <a:ext cx="12415673" cy="6982690"/>
          </a:xfrm>
          <a:prstGeom prst="rect">
            <a:avLst/>
          </a:prstGeom>
        </p:spPr>
      </p:pic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828151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7596385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ACEC8B7-8ECF-4A1A-BC25-3090B9CD2A2F}"/>
              </a:ext>
            </a:extLst>
          </p:cNvPr>
          <p:cNvGrpSpPr/>
          <p:nvPr/>
        </p:nvGrpSpPr>
        <p:grpSpPr>
          <a:xfrm>
            <a:off x="2882921" y="1423102"/>
            <a:ext cx="1302519" cy="1302519"/>
            <a:chOff x="2533618" y="1169405"/>
            <a:chExt cx="1661011" cy="1661011"/>
          </a:xfrm>
        </p:grpSpPr>
        <p:sp>
          <p:nvSpPr>
            <p:cNvPr id="4" name="椭圆 3"/>
            <p:cNvSpPr/>
            <p:nvPr/>
          </p:nvSpPr>
          <p:spPr>
            <a:xfrm>
              <a:off x="2533618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882500" y="1261525"/>
              <a:ext cx="928473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2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423FC54-299F-4DA1-80ED-209F366D1EE1}"/>
              </a:ext>
            </a:extLst>
          </p:cNvPr>
          <p:cNvGrpSpPr/>
          <p:nvPr/>
        </p:nvGrpSpPr>
        <p:grpSpPr>
          <a:xfrm>
            <a:off x="6144488" y="1420406"/>
            <a:ext cx="1302519" cy="1302519"/>
            <a:chOff x="6399902" y="1169405"/>
            <a:chExt cx="1661011" cy="1661011"/>
          </a:xfrm>
        </p:grpSpPr>
        <p:sp>
          <p:nvSpPr>
            <p:cNvPr id="6" name="椭圆 5"/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766172" y="1215464"/>
              <a:ext cx="928473" cy="1530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2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7781484" y="1420406"/>
            <a:ext cx="1302519" cy="1302519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47188" y="1215464"/>
              <a:ext cx="1032728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TW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4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84AE177-B373-451A-8CDD-BFD1C32EE40B}"/>
              </a:ext>
            </a:extLst>
          </p:cNvPr>
          <p:cNvGrpSpPr/>
          <p:nvPr/>
        </p:nvGrpSpPr>
        <p:grpSpPr>
          <a:xfrm>
            <a:off x="4515775" y="1420406"/>
            <a:ext cx="1302519" cy="1302519"/>
            <a:chOff x="6399902" y="1169405"/>
            <a:chExt cx="1661011" cy="1661011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B93A5F8B-E730-4DE4-A9B2-2E03578C0999}"/>
                </a:ext>
              </a:extLst>
            </p:cNvPr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349BF8BE-37A7-41C4-AAB1-938E38FBD9CA}"/>
                </a:ext>
              </a:extLst>
            </p:cNvPr>
            <p:cNvSpPr txBox="1"/>
            <p:nvPr/>
          </p:nvSpPr>
          <p:spPr>
            <a:xfrm>
              <a:off x="6766172" y="1215464"/>
              <a:ext cx="928473" cy="1530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0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24" name="標題 1"/>
          <p:cNvSpPr txBox="1">
            <a:spLocks/>
          </p:cNvSpPr>
          <p:nvPr/>
        </p:nvSpPr>
        <p:spPr>
          <a:xfrm>
            <a:off x="2396370" y="3181529"/>
            <a:ext cx="6989241" cy="14534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4800" b="1" dirty="0" smtClean="0">
                <a:solidFill>
                  <a:srgbClr val="E747F3"/>
                </a:solidFill>
                <a:latin typeface="Comic Sans MS" pitchFamily="66" charset="0"/>
                <a:ea typeface="標楷體" pitchFamily="65" charset="-120"/>
              </a:rPr>
              <a:t>113</a:t>
            </a:r>
            <a:r>
              <a:rPr lang="zh-TW" altLang="en-US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學年</a:t>
            </a:r>
            <a:r>
              <a:rPr lang="zh-TW" altLang="en-US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度第一學期</a:t>
            </a:r>
            <a:r>
              <a:rPr lang="en-US" altLang="zh-TW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/>
            </a:r>
            <a:br>
              <a:rPr lang="en-US" altLang="zh-TW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</a:br>
            <a:r>
              <a:rPr lang="zh-TW" altLang="en-US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臺北市光仁國小 </a:t>
            </a:r>
            <a:r>
              <a:rPr lang="zh-TW" altLang="en-US" sz="4800" dirty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學校日</a:t>
            </a:r>
            <a:endParaRPr lang="zh-TW" altLang="en-US" sz="4800" dirty="0" smtClean="0">
              <a:solidFill>
                <a:srgbClr val="E747F3"/>
              </a:solidFill>
              <a:latin typeface="Comic Sans MS" pitchFamily="66" charset="0"/>
              <a:ea typeface="文鼎勘亭流" panose="02010609010101010101" pitchFamily="49" charset="-120"/>
            </a:endParaRPr>
          </a:p>
        </p:txBody>
      </p:sp>
      <p:sp>
        <p:nvSpPr>
          <p:cNvPr id="28" name="副標題 2"/>
          <p:cNvSpPr txBox="1">
            <a:spLocks/>
          </p:cNvSpPr>
          <p:nvPr/>
        </p:nvSpPr>
        <p:spPr>
          <a:xfrm>
            <a:off x="1829631" y="5073496"/>
            <a:ext cx="3409098" cy="9040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b="1" dirty="0">
                <a:solidFill>
                  <a:srgbClr val="EA485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en-US" sz="4800" b="1" dirty="0" smtClean="0">
                <a:solidFill>
                  <a:srgbClr val="EA4850"/>
                </a:solidFill>
                <a:latin typeface="標楷體" pitchFamily="65" charset="-120"/>
                <a:ea typeface="標楷體" pitchFamily="65" charset="-120"/>
              </a:rPr>
              <a:t>年級自然</a:t>
            </a:r>
          </a:p>
        </p:txBody>
      </p:sp>
      <p:sp>
        <p:nvSpPr>
          <p:cNvPr id="32" name="文字方塊 3"/>
          <p:cNvSpPr txBox="1">
            <a:spLocks noChangeArrowheads="1"/>
          </p:cNvSpPr>
          <p:nvPr/>
        </p:nvSpPr>
        <p:spPr bwMode="auto">
          <a:xfrm>
            <a:off x="5300494" y="5011886"/>
            <a:ext cx="39612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陳韋宇</a:t>
            </a:r>
            <a:r>
              <a:rPr lang="zh-TW" altLang="en-US" sz="4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 </a:t>
            </a:r>
            <a:r>
              <a:rPr lang="zh-TW" altLang="en-US" sz="4800" b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老師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67" y="701193"/>
            <a:ext cx="1800000" cy="180000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7673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CA59DC31-B205-4629-BB54-AEE389FFA6A3}"/>
              </a:ext>
            </a:extLst>
          </p:cNvPr>
          <p:cNvSpPr/>
          <p:nvPr/>
        </p:nvSpPr>
        <p:spPr>
          <a:xfrm>
            <a:off x="0" y="-1"/>
            <a:ext cx="12192000" cy="6982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xmlns="" id="{1CE17B6F-FDF4-4A6C-9B54-737C68297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9"/>
          <a:stretch/>
        </p:blipFill>
        <p:spPr>
          <a:xfrm flipH="1">
            <a:off x="0" y="0"/>
            <a:ext cx="12404035" cy="6982690"/>
          </a:xfrm>
          <a:prstGeom prst="rect">
            <a:avLst/>
          </a:prstGeom>
        </p:spPr>
      </p:pic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B6915A59-823A-45A8-B123-6A2B632CF94D}"/>
              </a:ext>
            </a:extLst>
          </p:cNvPr>
          <p:cNvGrpSpPr/>
          <p:nvPr/>
        </p:nvGrpSpPr>
        <p:grpSpPr>
          <a:xfrm>
            <a:off x="1271303" y="1189138"/>
            <a:ext cx="2598069" cy="2598069"/>
            <a:chOff x="1437523" y="2344193"/>
            <a:chExt cx="2598069" cy="2598069"/>
          </a:xfrm>
        </p:grpSpPr>
        <p:sp>
          <p:nvSpPr>
            <p:cNvPr id="69" name="菱形 68">
              <a:extLst>
                <a:ext uri="{FF2B5EF4-FFF2-40B4-BE49-F238E27FC236}">
                  <a16:creationId xmlns:a16="http://schemas.microsoft.com/office/drawing/2014/main" xmlns="" id="{4987040E-8370-4539-9A35-8208F0943804}"/>
                </a:ext>
              </a:extLst>
            </p:cNvPr>
            <p:cNvSpPr/>
            <p:nvPr/>
          </p:nvSpPr>
          <p:spPr>
            <a:xfrm>
              <a:off x="1437523" y="2344193"/>
              <a:ext cx="2598069" cy="2598069"/>
            </a:xfrm>
            <a:prstGeom prst="diamond">
              <a:avLst/>
            </a:prstGeom>
            <a:solidFill>
              <a:srgbClr val="187C86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54938CAC-AA11-4ED5-9CA1-753799214FA2}"/>
                </a:ext>
              </a:extLst>
            </p:cNvPr>
            <p:cNvGrpSpPr/>
            <p:nvPr/>
          </p:nvGrpSpPr>
          <p:grpSpPr>
            <a:xfrm>
              <a:off x="2179343" y="2915805"/>
              <a:ext cx="1046447" cy="1554928"/>
              <a:chOff x="2298076" y="1975262"/>
              <a:chExt cx="1046447" cy="1554928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79FCE6F1-9B4E-48AC-A3D9-08FB809721BE}"/>
                  </a:ext>
                </a:extLst>
              </p:cNvPr>
              <p:cNvSpPr txBox="1"/>
              <p:nvPr/>
            </p:nvSpPr>
            <p:spPr>
              <a:xfrm>
                <a:off x="2852080" y="1975262"/>
                <a:ext cx="492443" cy="15549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cs typeface="阿里巴巴普惠体 B" panose="00020600040101010101" pitchFamily="18" charset="-122"/>
                  </a:rPr>
                  <a:t>CONTENTS</a:t>
                </a:r>
                <a:endParaRPr lang="zh-CN" altLang="en-US" sz="20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="" id="{7434E111-2B28-46DA-A5D2-8A6121D21278}"/>
                  </a:ext>
                </a:extLst>
              </p:cNvPr>
              <p:cNvSpPr/>
              <p:nvPr/>
            </p:nvSpPr>
            <p:spPr>
              <a:xfrm>
                <a:off x="2298076" y="2148721"/>
                <a:ext cx="800219" cy="135799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zh-TW" altLang="en-US" sz="4000" b="1" dirty="0" smtClean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內容</a:t>
                </a:r>
                <a:endParaRPr lang="zh-CN" altLang="en-US" sz="40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AF7F1F2-A942-4717-BE89-77EFA109BA91}"/>
              </a:ext>
            </a:extLst>
          </p:cNvPr>
          <p:cNvGrpSpPr/>
          <p:nvPr/>
        </p:nvGrpSpPr>
        <p:grpSpPr>
          <a:xfrm>
            <a:off x="4944511" y="1354837"/>
            <a:ext cx="3262638" cy="789392"/>
            <a:chOff x="4944511" y="1354837"/>
            <a:chExt cx="3262638" cy="789392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AEE9233-07F3-4C44-9F6F-4B609393147F}"/>
                </a:ext>
              </a:extLst>
            </p:cNvPr>
            <p:cNvGrpSpPr/>
            <p:nvPr/>
          </p:nvGrpSpPr>
          <p:grpSpPr>
            <a:xfrm>
              <a:off x="5813788" y="1585899"/>
              <a:ext cx="2393361" cy="558330"/>
              <a:chOff x="3589116" y="1374820"/>
              <a:chExt cx="2393361" cy="55833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46869ECD-C584-4C7D-9B12-B1F32680D876}"/>
                  </a:ext>
                </a:extLst>
              </p:cNvPr>
              <p:cNvSpPr txBox="1"/>
              <p:nvPr/>
            </p:nvSpPr>
            <p:spPr>
              <a:xfrm>
                <a:off x="3651377" y="1374820"/>
                <a:ext cx="174909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阿里巴巴普惠体 B" panose="00020600040101010101" pitchFamily="18" charset="-122"/>
                  </a:rPr>
                  <a:t>課程內容</a:t>
                </a:r>
                <a:endPara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阿里巴巴普惠体 B" panose="00020600040101010101" pitchFamily="18" charset="-122"/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F87BB4AA-7F43-44A3-9E1F-5EF31695FF96}"/>
                  </a:ext>
                </a:extLst>
              </p:cNvPr>
              <p:cNvCxnSpPr/>
              <p:nvPr/>
            </p:nvCxnSpPr>
            <p:spPr>
              <a:xfrm>
                <a:off x="3589116" y="1933150"/>
                <a:ext cx="2393361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5FF03C0B-00C3-4236-9781-BCAC20BD2C77}"/>
                </a:ext>
              </a:extLst>
            </p:cNvPr>
            <p:cNvGrpSpPr/>
            <p:nvPr/>
          </p:nvGrpSpPr>
          <p:grpSpPr>
            <a:xfrm>
              <a:off x="4944511" y="1354837"/>
              <a:ext cx="645011" cy="645011"/>
              <a:chOff x="5944475" y="980720"/>
              <a:chExt cx="645011" cy="645011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FD372487-DA52-4DA8-BB04-750710A8E638}"/>
                  </a:ext>
                </a:extLst>
              </p:cNvPr>
              <p:cNvSpPr/>
              <p:nvPr/>
            </p:nvSpPr>
            <p:spPr>
              <a:xfrm>
                <a:off x="5944475" y="980720"/>
                <a:ext cx="645011" cy="645011"/>
              </a:xfrm>
              <a:prstGeom prst="ellipse">
                <a:avLst/>
              </a:prstGeom>
              <a:gradFill rotWithShape="1">
                <a:gsLst>
                  <a:gs pos="46000">
                    <a:srgbClr val="ECECEC"/>
                  </a:gs>
                  <a:gs pos="96000">
                    <a:srgbClr val="F9F9F9"/>
                  </a:gs>
                  <a:gs pos="4000">
                    <a:srgbClr val="B8B8B8"/>
                  </a:gs>
                </a:gsLst>
                <a:lin ang="7800000" scaled="0"/>
              </a:gra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400" b="1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860574E3-5617-485A-8121-F0139BB3C417}"/>
                  </a:ext>
                </a:extLst>
              </p:cNvPr>
              <p:cNvSpPr txBox="1"/>
              <p:nvPr/>
            </p:nvSpPr>
            <p:spPr>
              <a:xfrm>
                <a:off x="5987579" y="1096719"/>
                <a:ext cx="5588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187C86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01</a:t>
                </a:r>
                <a:endParaRPr lang="zh-CN" altLang="en-US" sz="24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58AC991-2C0B-4E74-9F04-5B61C6069684}"/>
              </a:ext>
            </a:extLst>
          </p:cNvPr>
          <p:cNvGrpSpPr/>
          <p:nvPr/>
        </p:nvGrpSpPr>
        <p:grpSpPr>
          <a:xfrm>
            <a:off x="4944511" y="2366127"/>
            <a:ext cx="3262638" cy="756444"/>
            <a:chOff x="4944511" y="2366127"/>
            <a:chExt cx="3262638" cy="756444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32C4A596-3B95-4C59-BA18-F51AFDE1A36F}"/>
                </a:ext>
              </a:extLst>
            </p:cNvPr>
            <p:cNvGrpSpPr/>
            <p:nvPr/>
          </p:nvGrpSpPr>
          <p:grpSpPr>
            <a:xfrm>
              <a:off x="5813788" y="2589812"/>
              <a:ext cx="2393361" cy="532759"/>
              <a:chOff x="3589116" y="2655130"/>
              <a:chExt cx="2393361" cy="532759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FE5D2433-883A-4A90-87A8-739BA22D0FDF}"/>
                  </a:ext>
                </a:extLst>
              </p:cNvPr>
              <p:cNvSpPr txBox="1"/>
              <p:nvPr/>
            </p:nvSpPr>
            <p:spPr>
              <a:xfrm>
                <a:off x="3644844" y="2655130"/>
                <a:ext cx="16111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阿里巴巴普惠体 B" panose="00020600040101010101" pitchFamily="18" charset="-122"/>
                  </a:rPr>
                  <a:t>評分方式</a:t>
                </a:r>
                <a:endPara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阿里巴巴普惠体 B" panose="00020600040101010101" pitchFamily="18" charset="-122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B61CAFD6-4706-430D-9AF5-31ADCD701978}"/>
                  </a:ext>
                </a:extLst>
              </p:cNvPr>
              <p:cNvCxnSpPr/>
              <p:nvPr/>
            </p:nvCxnSpPr>
            <p:spPr>
              <a:xfrm>
                <a:off x="3589116" y="3187889"/>
                <a:ext cx="2393361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EFDCA7A6-704D-432A-B66E-CCD9C56F529B}"/>
                </a:ext>
              </a:extLst>
            </p:cNvPr>
            <p:cNvGrpSpPr/>
            <p:nvPr/>
          </p:nvGrpSpPr>
          <p:grpSpPr>
            <a:xfrm>
              <a:off x="4944511" y="2366127"/>
              <a:ext cx="645011" cy="645011"/>
              <a:chOff x="5944475" y="980720"/>
              <a:chExt cx="645011" cy="645011"/>
            </a:xfrm>
          </p:grpSpPr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652D5923-0C5A-4688-94EB-C1D045C3C7D4}"/>
                  </a:ext>
                </a:extLst>
              </p:cNvPr>
              <p:cNvSpPr/>
              <p:nvPr/>
            </p:nvSpPr>
            <p:spPr>
              <a:xfrm>
                <a:off x="5944475" y="980720"/>
                <a:ext cx="645011" cy="645011"/>
              </a:xfrm>
              <a:prstGeom prst="ellipse">
                <a:avLst/>
              </a:prstGeom>
              <a:gradFill rotWithShape="1">
                <a:gsLst>
                  <a:gs pos="46000">
                    <a:srgbClr val="ECECEC"/>
                  </a:gs>
                  <a:gs pos="96000">
                    <a:srgbClr val="F9F9F9"/>
                  </a:gs>
                  <a:gs pos="4000">
                    <a:srgbClr val="B8B8B8"/>
                  </a:gs>
                </a:gsLst>
                <a:lin ang="7800000" scaled="0"/>
              </a:gra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400" b="1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D7DD59DC-842B-444F-B606-310C352CAA92}"/>
                  </a:ext>
                </a:extLst>
              </p:cNvPr>
              <p:cNvSpPr txBox="1"/>
              <p:nvPr/>
            </p:nvSpPr>
            <p:spPr>
              <a:xfrm>
                <a:off x="5987579" y="1096719"/>
                <a:ext cx="5588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187C86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02</a:t>
                </a:r>
                <a:endParaRPr lang="zh-CN" altLang="en-US" sz="24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2E71E33-BE36-4605-A262-9222A5F2D169}"/>
              </a:ext>
            </a:extLst>
          </p:cNvPr>
          <p:cNvGrpSpPr/>
          <p:nvPr/>
        </p:nvGrpSpPr>
        <p:grpSpPr>
          <a:xfrm>
            <a:off x="4944511" y="3377417"/>
            <a:ext cx="3991259" cy="719411"/>
            <a:chOff x="4944511" y="3377417"/>
            <a:chExt cx="3991259" cy="719411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B1F720A2-6D03-4F71-BEDA-AE2B9406D3CB}"/>
                </a:ext>
              </a:extLst>
            </p:cNvPr>
            <p:cNvGrpSpPr/>
            <p:nvPr/>
          </p:nvGrpSpPr>
          <p:grpSpPr>
            <a:xfrm>
              <a:off x="5813789" y="3581082"/>
              <a:ext cx="3121981" cy="515746"/>
              <a:chOff x="3589116" y="3942346"/>
              <a:chExt cx="3121981" cy="515746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9760BB6F-2731-46E9-9228-035EE30F61A6}"/>
                  </a:ext>
                </a:extLst>
              </p:cNvPr>
              <p:cNvSpPr txBox="1"/>
              <p:nvPr/>
            </p:nvSpPr>
            <p:spPr>
              <a:xfrm>
                <a:off x="3625784" y="3942346"/>
                <a:ext cx="308531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阿里巴巴普惠体 B" panose="00020600040101010101" pitchFamily="18" charset="-122"/>
                  </a:rPr>
                  <a:t>課程規定及配合事項</a:t>
                </a:r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C6FB7689-EFBA-4741-A273-5953379EAFE2}"/>
                  </a:ext>
                </a:extLst>
              </p:cNvPr>
              <p:cNvCxnSpPr/>
              <p:nvPr/>
            </p:nvCxnSpPr>
            <p:spPr>
              <a:xfrm>
                <a:off x="3589116" y="4458092"/>
                <a:ext cx="2393361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xmlns="" id="{877ECF11-88DE-47FC-978F-CD44DE46A87E}"/>
                </a:ext>
              </a:extLst>
            </p:cNvPr>
            <p:cNvGrpSpPr/>
            <p:nvPr/>
          </p:nvGrpSpPr>
          <p:grpSpPr>
            <a:xfrm>
              <a:off x="4944511" y="3377417"/>
              <a:ext cx="645011" cy="645011"/>
              <a:chOff x="5944475" y="980720"/>
              <a:chExt cx="645011" cy="645011"/>
            </a:xfrm>
          </p:grpSpPr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D64B2A59-F688-4B32-849F-07B63F604806}"/>
                  </a:ext>
                </a:extLst>
              </p:cNvPr>
              <p:cNvSpPr/>
              <p:nvPr/>
            </p:nvSpPr>
            <p:spPr>
              <a:xfrm>
                <a:off x="5944475" y="980720"/>
                <a:ext cx="645011" cy="645011"/>
              </a:xfrm>
              <a:prstGeom prst="ellipse">
                <a:avLst/>
              </a:prstGeom>
              <a:gradFill rotWithShape="1">
                <a:gsLst>
                  <a:gs pos="46000">
                    <a:srgbClr val="ECECEC"/>
                  </a:gs>
                  <a:gs pos="96000">
                    <a:srgbClr val="F9F9F9"/>
                  </a:gs>
                  <a:gs pos="4000">
                    <a:srgbClr val="B8B8B8"/>
                  </a:gs>
                </a:gsLst>
                <a:lin ang="7800000" scaled="0"/>
              </a:gra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400" b="1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xmlns="" id="{CC0615E7-11A4-4B40-8D6A-C0B93A4C1E31}"/>
                  </a:ext>
                </a:extLst>
              </p:cNvPr>
              <p:cNvSpPr txBox="1"/>
              <p:nvPr/>
            </p:nvSpPr>
            <p:spPr>
              <a:xfrm>
                <a:off x="5987579" y="1096719"/>
                <a:ext cx="5588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187C86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03</a:t>
                </a:r>
                <a:endParaRPr lang="zh-CN" altLang="en-US" sz="24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4DAB90F-D82E-4235-9D40-D9FC5CE541EA}"/>
              </a:ext>
            </a:extLst>
          </p:cNvPr>
          <p:cNvGrpSpPr/>
          <p:nvPr/>
        </p:nvGrpSpPr>
        <p:grpSpPr>
          <a:xfrm>
            <a:off x="4913519" y="5428159"/>
            <a:ext cx="5423252" cy="698091"/>
            <a:chOff x="4944511" y="4388707"/>
            <a:chExt cx="5423252" cy="698091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A85F240F-04BE-49A6-AAA6-CC1DA0C5C5F6}"/>
                </a:ext>
              </a:extLst>
            </p:cNvPr>
            <p:cNvGrpSpPr/>
            <p:nvPr/>
          </p:nvGrpSpPr>
          <p:grpSpPr>
            <a:xfrm>
              <a:off x="5813788" y="4514335"/>
              <a:ext cx="4553975" cy="572463"/>
              <a:chOff x="3589116" y="5185073"/>
              <a:chExt cx="4553975" cy="572463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05E30E5F-9F1F-4D9A-9B14-706880392569}"/>
                  </a:ext>
                </a:extLst>
              </p:cNvPr>
              <p:cNvSpPr txBox="1"/>
              <p:nvPr/>
            </p:nvSpPr>
            <p:spPr>
              <a:xfrm>
                <a:off x="3621758" y="5185073"/>
                <a:ext cx="45213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阿里巴巴普惠体 B" panose="00020600040101010101" pitchFamily="18" charset="-122"/>
                  </a:rPr>
                  <a:t>校內科展作業</a:t>
                </a:r>
                <a:endPara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阿里巴巴普惠体 B" panose="00020600040101010101" pitchFamily="18" charset="-122"/>
                </a:endParaRPr>
              </a:p>
            </p:txBody>
          </p: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xmlns="" id="{9DD2388A-5441-4857-8871-F5F38FD94087}"/>
                  </a:ext>
                </a:extLst>
              </p:cNvPr>
              <p:cNvCxnSpPr/>
              <p:nvPr/>
            </p:nvCxnSpPr>
            <p:spPr>
              <a:xfrm>
                <a:off x="3589116" y="5757536"/>
                <a:ext cx="2393361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xmlns="" id="{299FB5C0-B044-448A-9794-D1C203ED60E9}"/>
                </a:ext>
              </a:extLst>
            </p:cNvPr>
            <p:cNvGrpSpPr/>
            <p:nvPr/>
          </p:nvGrpSpPr>
          <p:grpSpPr>
            <a:xfrm>
              <a:off x="4944511" y="4388707"/>
              <a:ext cx="645011" cy="645011"/>
              <a:chOff x="5944475" y="980720"/>
              <a:chExt cx="645011" cy="645011"/>
            </a:xfrm>
          </p:grpSpPr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xmlns="" id="{E3F5BE67-8160-4205-9BD7-035220C3865E}"/>
                  </a:ext>
                </a:extLst>
              </p:cNvPr>
              <p:cNvSpPr/>
              <p:nvPr/>
            </p:nvSpPr>
            <p:spPr>
              <a:xfrm>
                <a:off x="5944475" y="980720"/>
                <a:ext cx="645011" cy="645011"/>
              </a:xfrm>
              <a:prstGeom prst="ellipse">
                <a:avLst/>
              </a:prstGeom>
              <a:gradFill rotWithShape="1">
                <a:gsLst>
                  <a:gs pos="46000">
                    <a:srgbClr val="ECECEC"/>
                  </a:gs>
                  <a:gs pos="96000">
                    <a:srgbClr val="F9F9F9"/>
                  </a:gs>
                  <a:gs pos="4000">
                    <a:srgbClr val="B8B8B8"/>
                  </a:gs>
                </a:gsLst>
                <a:lin ang="7800000" scaled="0"/>
              </a:gra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400" b="1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xmlns="" id="{E698D785-50DD-4013-9B08-6E4070A678D6}"/>
                  </a:ext>
                </a:extLst>
              </p:cNvPr>
              <p:cNvSpPr txBox="1"/>
              <p:nvPr/>
            </p:nvSpPr>
            <p:spPr>
              <a:xfrm>
                <a:off x="5987579" y="1096719"/>
                <a:ext cx="5588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187C86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05</a:t>
                </a:r>
                <a:endParaRPr lang="zh-CN" altLang="en-US" sz="24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64" name="组合 4">
            <a:extLst>
              <a:ext uri="{FF2B5EF4-FFF2-40B4-BE49-F238E27FC236}">
                <a16:creationId xmlns:a16="http://schemas.microsoft.com/office/drawing/2014/main" xmlns="" id="{D4DAB90F-D82E-4235-9D40-D9FC5CE541EA}"/>
              </a:ext>
            </a:extLst>
          </p:cNvPr>
          <p:cNvGrpSpPr/>
          <p:nvPr/>
        </p:nvGrpSpPr>
        <p:grpSpPr>
          <a:xfrm>
            <a:off x="4913519" y="4420680"/>
            <a:ext cx="5423252" cy="698091"/>
            <a:chOff x="4944511" y="4388707"/>
            <a:chExt cx="5423252" cy="698091"/>
          </a:xfrm>
        </p:grpSpPr>
        <p:grpSp>
          <p:nvGrpSpPr>
            <p:cNvPr id="65" name="组合 36">
              <a:extLst>
                <a:ext uri="{FF2B5EF4-FFF2-40B4-BE49-F238E27FC236}">
                  <a16:creationId xmlns:a16="http://schemas.microsoft.com/office/drawing/2014/main" xmlns="" id="{A85F240F-04BE-49A6-AAA6-CC1DA0C5C5F6}"/>
                </a:ext>
              </a:extLst>
            </p:cNvPr>
            <p:cNvGrpSpPr/>
            <p:nvPr/>
          </p:nvGrpSpPr>
          <p:grpSpPr>
            <a:xfrm>
              <a:off x="5813788" y="4514335"/>
              <a:ext cx="4553975" cy="572463"/>
              <a:chOff x="3589116" y="5185073"/>
              <a:chExt cx="4553975" cy="572463"/>
            </a:xfrm>
          </p:grpSpPr>
          <p:sp>
            <p:nvSpPr>
              <p:cNvPr id="72" name="文本框 37">
                <a:extLst>
                  <a:ext uri="{FF2B5EF4-FFF2-40B4-BE49-F238E27FC236}">
                    <a16:creationId xmlns:a16="http://schemas.microsoft.com/office/drawing/2014/main" xmlns="" id="{05E30E5F-9F1F-4D9A-9B14-706880392569}"/>
                  </a:ext>
                </a:extLst>
              </p:cNvPr>
              <p:cNvSpPr txBox="1"/>
              <p:nvPr/>
            </p:nvSpPr>
            <p:spPr>
              <a:xfrm>
                <a:off x="3621758" y="5185073"/>
                <a:ext cx="45213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阿里巴巴普惠体 B" panose="00020600040101010101" pitchFamily="18" charset="-122"/>
                  </a:rPr>
                  <a:t>自然科期望能帶給學生的能力</a:t>
                </a:r>
                <a:endPara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阿里巴巴普惠体 B" panose="00020600040101010101" pitchFamily="18" charset="-122"/>
                </a:endParaRPr>
              </a:p>
            </p:txBody>
          </p:sp>
          <p:cxnSp>
            <p:nvCxnSpPr>
              <p:cNvPr id="73" name="直接连接符 39">
                <a:extLst>
                  <a:ext uri="{FF2B5EF4-FFF2-40B4-BE49-F238E27FC236}">
                    <a16:creationId xmlns:a16="http://schemas.microsoft.com/office/drawing/2014/main" xmlns="" id="{9DD2388A-5441-4857-8871-F5F38FD94087}"/>
                  </a:ext>
                </a:extLst>
              </p:cNvPr>
              <p:cNvCxnSpPr/>
              <p:nvPr/>
            </p:nvCxnSpPr>
            <p:spPr>
              <a:xfrm>
                <a:off x="3589116" y="5757536"/>
                <a:ext cx="2393361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56">
              <a:extLst>
                <a:ext uri="{FF2B5EF4-FFF2-40B4-BE49-F238E27FC236}">
                  <a16:creationId xmlns:a16="http://schemas.microsoft.com/office/drawing/2014/main" xmlns="" id="{299FB5C0-B044-448A-9794-D1C203ED60E9}"/>
                </a:ext>
              </a:extLst>
            </p:cNvPr>
            <p:cNvGrpSpPr/>
            <p:nvPr/>
          </p:nvGrpSpPr>
          <p:grpSpPr>
            <a:xfrm>
              <a:off x="4944511" y="4388707"/>
              <a:ext cx="645011" cy="645011"/>
              <a:chOff x="5944475" y="980720"/>
              <a:chExt cx="645011" cy="645011"/>
            </a:xfrm>
          </p:grpSpPr>
          <p:sp>
            <p:nvSpPr>
              <p:cNvPr id="67" name="椭圆 57">
                <a:extLst>
                  <a:ext uri="{FF2B5EF4-FFF2-40B4-BE49-F238E27FC236}">
                    <a16:creationId xmlns:a16="http://schemas.microsoft.com/office/drawing/2014/main" xmlns="" id="{E3F5BE67-8160-4205-9BD7-035220C3865E}"/>
                  </a:ext>
                </a:extLst>
              </p:cNvPr>
              <p:cNvSpPr/>
              <p:nvPr/>
            </p:nvSpPr>
            <p:spPr>
              <a:xfrm>
                <a:off x="5944475" y="980720"/>
                <a:ext cx="645011" cy="645011"/>
              </a:xfrm>
              <a:prstGeom prst="ellipse">
                <a:avLst/>
              </a:prstGeom>
              <a:gradFill rotWithShape="1">
                <a:gsLst>
                  <a:gs pos="46000">
                    <a:srgbClr val="ECECEC"/>
                  </a:gs>
                  <a:gs pos="96000">
                    <a:srgbClr val="F9F9F9"/>
                  </a:gs>
                  <a:gs pos="4000">
                    <a:srgbClr val="B8B8B8"/>
                  </a:gs>
                </a:gsLst>
                <a:lin ang="7800000" scaled="0"/>
              </a:gra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400" b="1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文本框 58">
                <a:extLst>
                  <a:ext uri="{FF2B5EF4-FFF2-40B4-BE49-F238E27FC236}">
                    <a16:creationId xmlns:a16="http://schemas.microsoft.com/office/drawing/2014/main" xmlns="" id="{E698D785-50DD-4013-9B08-6E4070A678D6}"/>
                  </a:ext>
                </a:extLst>
              </p:cNvPr>
              <p:cNvSpPr txBox="1"/>
              <p:nvPr/>
            </p:nvSpPr>
            <p:spPr>
              <a:xfrm>
                <a:off x="5987579" y="1096719"/>
                <a:ext cx="5588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187C86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04</a:t>
                </a:r>
                <a:endParaRPr lang="zh-CN" altLang="en-US" sz="24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849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9545F771-9A89-4328-A94C-7A2A364F7405}"/>
              </a:ext>
            </a:extLst>
          </p:cNvPr>
          <p:cNvSpPr/>
          <p:nvPr/>
        </p:nvSpPr>
        <p:spPr>
          <a:xfrm>
            <a:off x="0" y="-1"/>
            <a:ext cx="12192000" cy="6982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D45484-0000-4B99-928D-D53DCC4D4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D14EEADC-41FA-4901-91E0-0580CC9B48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/>
          <a:stretch/>
        </p:blipFill>
        <p:spPr>
          <a:xfrm>
            <a:off x="1" y="0"/>
            <a:ext cx="12404034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82422" y="2572093"/>
            <a:ext cx="3238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阿里巴巴普惠体 B" panose="00020600040101010101" pitchFamily="18" charset="-122"/>
              </a:rPr>
              <a:t>課程內容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阿里巴巴普惠体 B" panose="00020600040101010101" pitchFamily="18" charset="-122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628975" y="5985103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2556501" y="2327098"/>
            <a:ext cx="1870614" cy="1870614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77220" y="1501959"/>
              <a:ext cx="1049320" cy="106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01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689" y="3901946"/>
            <a:ext cx="1800000" cy="180000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43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5840B4D-8AD6-4064-A235-1840E782A74E}"/>
              </a:ext>
            </a:extLst>
          </p:cNvPr>
          <p:cNvGrpSpPr/>
          <p:nvPr/>
        </p:nvGrpSpPr>
        <p:grpSpPr>
          <a:xfrm>
            <a:off x="3749082" y="842881"/>
            <a:ext cx="3067427" cy="550695"/>
            <a:chOff x="5765892" y="1853900"/>
            <a:chExt cx="3067427" cy="550695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xmlns="" id="{3FF3D728-C4F7-4A81-9E0A-96BC03EB6207}"/>
                </a:ext>
              </a:extLst>
            </p:cNvPr>
            <p:cNvCxnSpPr/>
            <p:nvPr/>
          </p:nvCxnSpPr>
          <p:spPr>
            <a:xfrm>
              <a:off x="5765892" y="2404595"/>
              <a:ext cx="3067427" cy="0"/>
            </a:xfrm>
            <a:prstGeom prst="line">
              <a:avLst/>
            </a:prstGeom>
            <a:ln w="19050">
              <a:solidFill>
                <a:srgbClr val="187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xmlns="" id="{132D313C-031B-4723-B2A8-C09D1897ECCD}"/>
                </a:ext>
              </a:extLst>
            </p:cNvPr>
            <p:cNvSpPr txBox="1"/>
            <p:nvPr/>
          </p:nvSpPr>
          <p:spPr>
            <a:xfrm>
              <a:off x="5765892" y="1853900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★使用版本：康軒</a:t>
              </a:r>
              <a:endParaRPr lang="zh-CN" altLang="en-US" sz="28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B5C140F-AF1C-4C09-8A0D-C6AC3C084430}"/>
              </a:ext>
            </a:extLst>
          </p:cNvPr>
          <p:cNvGrpSpPr/>
          <p:nvPr/>
        </p:nvGrpSpPr>
        <p:grpSpPr>
          <a:xfrm>
            <a:off x="1124374" y="676893"/>
            <a:ext cx="2430822" cy="758569"/>
            <a:chOff x="711015" y="463951"/>
            <a:chExt cx="2430822" cy="758569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B16BCE87-EDEA-4E4E-8349-9B5344B1E493}"/>
                </a:ext>
              </a:extLst>
            </p:cNvPr>
            <p:cNvSpPr txBox="1"/>
            <p:nvPr/>
          </p:nvSpPr>
          <p:spPr>
            <a:xfrm>
              <a:off x="1469584" y="629939"/>
              <a:ext cx="167225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</a:rPr>
                <a:t>課程內容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xmlns="" id="{CB2A8D4F-9E87-4035-9C35-BE8BB5034506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72" name="菱形 71">
                <a:extLst>
                  <a:ext uri="{FF2B5EF4-FFF2-40B4-BE49-F238E27FC236}">
                    <a16:creationId xmlns:a16="http://schemas.microsoft.com/office/drawing/2014/main" xmlns="" id="{AD270458-B7EC-42F7-9173-01CCA00A8F70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xmlns="" id="{6160F869-F7E8-4BC6-B2A8-02EF12227113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5695950" y="438150"/>
            <a:ext cx="357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</a:rPr>
              <a:t>https://www.ypppt.com/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884" y="1878194"/>
            <a:ext cx="2419197" cy="362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082" y="2051669"/>
            <a:ext cx="2533513" cy="332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95" y="1878194"/>
            <a:ext cx="2479268" cy="3500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275" y="1878194"/>
            <a:ext cx="2457662" cy="362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18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D45484-0000-4B99-928D-D53DCC4D4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A49F7ED9-DCC9-4A99-9910-0D758F463C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/>
          <a:stretch/>
        </p:blipFill>
        <p:spPr>
          <a:xfrm>
            <a:off x="1" y="0"/>
            <a:ext cx="12404034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82423" y="2521989"/>
            <a:ext cx="3085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阿里巴巴普惠体 B" panose="00020600040101010101" pitchFamily="18" charset="-122"/>
              </a:rPr>
              <a:t>評分方式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阿里巴巴普惠体 B" panose="00020600040101010101" pitchFamily="18" charset="-122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628975" y="593499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7397209" y="593499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2556501" y="2276994"/>
            <a:ext cx="1870614" cy="1870614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34728" y="1492576"/>
              <a:ext cx="1049320" cy="106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02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00" y="3715997"/>
            <a:ext cx="1800000" cy="180000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64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8324A182-111B-4209-A997-D73E7A40C484}"/>
              </a:ext>
            </a:extLst>
          </p:cNvPr>
          <p:cNvGrpSpPr/>
          <p:nvPr/>
        </p:nvGrpSpPr>
        <p:grpSpPr>
          <a:xfrm>
            <a:off x="1659065" y="1773636"/>
            <a:ext cx="1740040" cy="1568839"/>
            <a:chOff x="1659065" y="1773636"/>
            <a:chExt cx="1740040" cy="1568839"/>
          </a:xfrm>
          <a:effectLst>
            <a:outerShdw blurRad="127000" dist="1143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" name="Freeform 5">
              <a:extLst>
                <a:ext uri="{FF2B5EF4-FFF2-40B4-BE49-F238E27FC236}">
                  <a16:creationId xmlns:a16="http://schemas.microsoft.com/office/drawing/2014/main" xmlns="" id="{FC1D9480-77B3-4DC5-A3CE-FFA50593C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065" y="1773636"/>
              <a:ext cx="1740040" cy="1568839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187C8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01" tIns="60949" rIns="121901" bIns="609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 b="1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3" name="TextBox 45">
              <a:extLst>
                <a:ext uri="{FF2B5EF4-FFF2-40B4-BE49-F238E27FC236}">
                  <a16:creationId xmlns:a16="http://schemas.microsoft.com/office/drawing/2014/main" xmlns="" id="{77A19BDB-F996-47EC-B7C4-1235B1DD1635}"/>
                </a:ext>
              </a:extLst>
            </p:cNvPr>
            <p:cNvSpPr txBox="1"/>
            <p:nvPr/>
          </p:nvSpPr>
          <p:spPr>
            <a:xfrm>
              <a:off x="2141076" y="2022028"/>
              <a:ext cx="767203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 algn="ctr">
                <a:spcBef>
                  <a:spcPct val="0"/>
                </a:spcBef>
              </a:pPr>
              <a:r>
                <a:rPr lang="zh-TW" altLang="en-US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定期評量</a:t>
              </a:r>
              <a:r>
                <a:rPr lang="en-US" altLang="zh-TW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en-US" altLang="zh-CN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0</a:t>
              </a:r>
              <a:r>
                <a:rPr lang="en-US" altLang="zh-CN" sz="2400" b="1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% </a:t>
              </a: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C2C8CC9-5755-4733-96A4-E7238AC6D3C3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2966168" y="2336795"/>
              <a:ext cx="432937" cy="390341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16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1</a:t>
              </a:r>
              <a:endParaRPr lang="zh-CN" altLang="en-US" sz="16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F591D84-2F48-47BE-BFFD-56ADAE6D5F04}"/>
              </a:ext>
            </a:extLst>
          </p:cNvPr>
          <p:cNvGrpSpPr/>
          <p:nvPr/>
        </p:nvGrpSpPr>
        <p:grpSpPr>
          <a:xfrm>
            <a:off x="1649941" y="4099748"/>
            <a:ext cx="1740040" cy="1568839"/>
            <a:chOff x="1649941" y="4099748"/>
            <a:chExt cx="1740040" cy="1568839"/>
          </a:xfrm>
          <a:effectLst>
            <a:outerShdw blurRad="127000" dist="1143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84F11EB6-80B8-46E1-9378-5DB98255D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9941" y="4099748"/>
              <a:ext cx="1740040" cy="1568839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187C8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01" tIns="60949" rIns="121901" bIns="609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0" name="TextBox 54">
              <a:extLst>
                <a:ext uri="{FF2B5EF4-FFF2-40B4-BE49-F238E27FC236}">
                  <a16:creationId xmlns:a16="http://schemas.microsoft.com/office/drawing/2014/main" xmlns="" id="{66DF4524-FBE0-479E-8D0F-118EF0446E33}"/>
                </a:ext>
              </a:extLst>
            </p:cNvPr>
            <p:cNvSpPr txBox="1"/>
            <p:nvPr/>
          </p:nvSpPr>
          <p:spPr>
            <a:xfrm>
              <a:off x="2145483" y="4514835"/>
              <a:ext cx="767203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 algn="ctr">
                <a:spcBef>
                  <a:spcPct val="0"/>
                </a:spcBef>
              </a:pPr>
              <a:r>
                <a:rPr lang="zh-TW" altLang="en-US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其他</a:t>
              </a:r>
              <a:r>
                <a:rPr lang="en-US" altLang="zh-TW" sz="2400" b="1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en-US" altLang="zh-CN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0%</a:t>
              </a:r>
              <a:endParaRPr lang="zh-CN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Microsoft YaHei" panose="020B0503020204020204" pitchFamily="34" charset="-122"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D2C6DC87-5925-4618-A7DD-C2FB83121F2A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2957044" y="4688996"/>
              <a:ext cx="432937" cy="390341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16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2</a:t>
              </a:r>
              <a:endParaRPr lang="zh-CN" altLang="en-US" sz="16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A68A05D-B750-461B-A76C-629A9206D7D5}"/>
              </a:ext>
            </a:extLst>
          </p:cNvPr>
          <p:cNvGrpSpPr/>
          <p:nvPr/>
        </p:nvGrpSpPr>
        <p:grpSpPr>
          <a:xfrm>
            <a:off x="3531690" y="2022028"/>
            <a:ext cx="6277573" cy="1100032"/>
            <a:chOff x="3671378" y="2202520"/>
            <a:chExt cx="6277573" cy="110003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D44C562E-E5F3-4D91-9176-E931AB4A0A98}"/>
                </a:ext>
              </a:extLst>
            </p:cNvPr>
            <p:cNvSpPr/>
            <p:nvPr/>
          </p:nvSpPr>
          <p:spPr>
            <a:xfrm>
              <a:off x="3671378" y="2202520"/>
              <a:ext cx="6277573" cy="110003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4" name="TextBox 62">
              <a:extLst>
                <a:ext uri="{FF2B5EF4-FFF2-40B4-BE49-F238E27FC236}">
                  <a16:creationId xmlns:a16="http://schemas.microsoft.com/office/drawing/2014/main" xmlns="" id="{10ABFAF5-62A7-4355-8360-8D2A4E5118BF}"/>
                </a:ext>
              </a:extLst>
            </p:cNvPr>
            <p:cNvSpPr txBox="1"/>
            <p:nvPr/>
          </p:nvSpPr>
          <p:spPr>
            <a:xfrm>
              <a:off x="5115610" y="2470286"/>
              <a:ext cx="3197577" cy="5724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定期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評量</a:t>
              </a:r>
              <a:r>
                <a:rPr lang="en-US" altLang="zh-TW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(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期中</a:t>
              </a:r>
              <a:r>
                <a:rPr lang="en-US" altLang="zh-TW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/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期末</a:t>
              </a:r>
              <a:r>
                <a:rPr lang="en-US" altLang="zh-TW" sz="2400" b="1" dirty="0" smtClean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)</a:t>
              </a:r>
              <a:endParaRPr lang="en-US" altLang="zh-TW" sz="2400" b="1" dirty="0">
                <a:solidFill>
                  <a:srgbClr val="0606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0D331D3-51DE-454D-958C-03D1784DC00B}"/>
              </a:ext>
            </a:extLst>
          </p:cNvPr>
          <p:cNvGrpSpPr/>
          <p:nvPr/>
        </p:nvGrpSpPr>
        <p:grpSpPr>
          <a:xfrm>
            <a:off x="3313565" y="3849949"/>
            <a:ext cx="7505325" cy="1169359"/>
            <a:chOff x="5240430" y="3353231"/>
            <a:chExt cx="4801048" cy="1645882"/>
          </a:xfrm>
        </p:grpSpPr>
        <p:sp>
          <p:nvSpPr>
            <p:cNvPr id="7" name="矩形 3">
              <a:extLst>
                <a:ext uri="{FF2B5EF4-FFF2-40B4-BE49-F238E27FC236}">
                  <a16:creationId xmlns:a16="http://schemas.microsoft.com/office/drawing/2014/main" xmlns="" id="{0A8820D6-2091-4BED-9427-79BF79DECC79}"/>
                </a:ext>
              </a:extLst>
            </p:cNvPr>
            <p:cNvSpPr/>
            <p:nvPr/>
          </p:nvSpPr>
          <p:spPr>
            <a:xfrm>
              <a:off x="5240430" y="3353231"/>
              <a:ext cx="4801048" cy="1100032"/>
            </a:xfrm>
            <a:custGeom>
              <a:avLst/>
              <a:gdLst/>
              <a:ahLst/>
              <a:cxnLst/>
              <a:rect l="l" t="t" r="r" b="b"/>
              <a:pathLst>
                <a:path w="5192450" h="1305562">
                  <a:moveTo>
                    <a:pt x="648072" y="0"/>
                  </a:moveTo>
                  <a:lnTo>
                    <a:pt x="4680520" y="0"/>
                  </a:lnTo>
                  <a:lnTo>
                    <a:pt x="4680520" y="534"/>
                  </a:lnTo>
                  <a:lnTo>
                    <a:pt x="4756983" y="534"/>
                  </a:lnTo>
                  <a:cubicBezTo>
                    <a:pt x="4781822" y="0"/>
                    <a:pt x="4807189" y="5871"/>
                    <a:pt x="4830442" y="19749"/>
                  </a:cubicBezTo>
                  <a:cubicBezTo>
                    <a:pt x="4852109" y="32025"/>
                    <a:pt x="4869549" y="49639"/>
                    <a:pt x="4881176" y="70456"/>
                  </a:cubicBezTo>
                  <a:lnTo>
                    <a:pt x="5172368" y="579657"/>
                  </a:lnTo>
                  <a:cubicBezTo>
                    <a:pt x="5185051" y="601007"/>
                    <a:pt x="5192450" y="626093"/>
                    <a:pt x="5192450" y="652781"/>
                  </a:cubicBezTo>
                  <a:cubicBezTo>
                    <a:pt x="5192450" y="680003"/>
                    <a:pt x="5185051" y="705089"/>
                    <a:pt x="5171839" y="726439"/>
                  </a:cubicBezTo>
                  <a:lnTo>
                    <a:pt x="4881176" y="1235640"/>
                  </a:lnTo>
                  <a:cubicBezTo>
                    <a:pt x="4869021" y="1255923"/>
                    <a:pt x="4852109" y="1273537"/>
                    <a:pt x="4830442" y="1286347"/>
                  </a:cubicBezTo>
                  <a:cubicBezTo>
                    <a:pt x="4807717" y="1299691"/>
                    <a:pt x="4782879" y="1305562"/>
                    <a:pt x="4758040" y="1305028"/>
                  </a:cubicBezTo>
                  <a:lnTo>
                    <a:pt x="4680520" y="1305028"/>
                  </a:lnTo>
                  <a:lnTo>
                    <a:pt x="4680520" y="1305562"/>
                  </a:lnTo>
                  <a:lnTo>
                    <a:pt x="648072" y="1305562"/>
                  </a:lnTo>
                  <a:lnTo>
                    <a:pt x="648072" y="1305028"/>
                  </a:lnTo>
                  <a:lnTo>
                    <a:pt x="431239" y="1305028"/>
                  </a:lnTo>
                  <a:cubicBezTo>
                    <a:pt x="407986" y="1305028"/>
                    <a:pt x="383676" y="1299157"/>
                    <a:pt x="362008" y="1286347"/>
                  </a:cubicBezTo>
                  <a:cubicBezTo>
                    <a:pt x="340341" y="1273537"/>
                    <a:pt x="322901" y="1255923"/>
                    <a:pt x="311274" y="1235107"/>
                  </a:cubicBezTo>
                  <a:lnTo>
                    <a:pt x="19025" y="723770"/>
                  </a:lnTo>
                  <a:cubicBezTo>
                    <a:pt x="6870" y="702954"/>
                    <a:pt x="0" y="678935"/>
                    <a:pt x="0" y="652781"/>
                  </a:cubicBezTo>
                  <a:cubicBezTo>
                    <a:pt x="0" y="626627"/>
                    <a:pt x="6870" y="602608"/>
                    <a:pt x="19025" y="581258"/>
                  </a:cubicBezTo>
                  <a:lnTo>
                    <a:pt x="310217" y="72057"/>
                  </a:lnTo>
                  <a:cubicBezTo>
                    <a:pt x="322372" y="51240"/>
                    <a:pt x="339812" y="32559"/>
                    <a:pt x="362008" y="19749"/>
                  </a:cubicBezTo>
                  <a:cubicBezTo>
                    <a:pt x="382619" y="7473"/>
                    <a:pt x="405344" y="1068"/>
                    <a:pt x="428068" y="534"/>
                  </a:cubicBezTo>
                  <a:lnTo>
                    <a:pt x="648072" y="53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5" name="TextBox 63">
              <a:extLst>
                <a:ext uri="{FF2B5EF4-FFF2-40B4-BE49-F238E27FC236}">
                  <a16:creationId xmlns:a16="http://schemas.microsoft.com/office/drawing/2014/main" xmlns="" id="{069D9866-5041-42D0-A96D-ABADCA51691F}"/>
                </a:ext>
              </a:extLst>
            </p:cNvPr>
            <p:cNvSpPr txBox="1"/>
            <p:nvPr/>
          </p:nvSpPr>
          <p:spPr>
            <a:xfrm>
              <a:off x="5635335" y="3517576"/>
              <a:ext cx="4203431" cy="148153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rgbClr val="E747F3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自然習作、</a:t>
              </a:r>
              <a:r>
                <a:rPr lang="zh-TW" altLang="en-US" sz="2400" b="1" smtClean="0">
                  <a:solidFill>
                    <a:srgbClr val="E747F3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筆記、作業、平時</a:t>
              </a:r>
              <a:r>
                <a:rPr lang="zh-TW" altLang="en-US" sz="2400" b="1" dirty="0" smtClean="0">
                  <a:solidFill>
                    <a:srgbClr val="E747F3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測驗、學習態度</a:t>
              </a:r>
              <a:endParaRPr lang="en-US" altLang="zh-CN" sz="2400" b="1" dirty="0">
                <a:solidFill>
                  <a:srgbClr val="E747F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217DAC6-C4AA-4834-95B3-ED7145D2819D}"/>
              </a:ext>
            </a:extLst>
          </p:cNvPr>
          <p:cNvGrpSpPr/>
          <p:nvPr/>
        </p:nvGrpSpPr>
        <p:grpSpPr>
          <a:xfrm>
            <a:off x="3285026" y="4769866"/>
            <a:ext cx="7533864" cy="1744845"/>
            <a:chOff x="3259486" y="4921078"/>
            <a:chExt cx="6277573" cy="1100032"/>
          </a:xfrm>
        </p:grpSpPr>
        <p:sp>
          <p:nvSpPr>
            <p:cNvPr id="8" name="矩形 3">
              <a:extLst>
                <a:ext uri="{FF2B5EF4-FFF2-40B4-BE49-F238E27FC236}">
                  <a16:creationId xmlns:a16="http://schemas.microsoft.com/office/drawing/2014/main" xmlns="" id="{0269AE2B-AA9F-4279-B851-7B0ABDA83521}"/>
                </a:ext>
              </a:extLst>
            </p:cNvPr>
            <p:cNvSpPr/>
            <p:nvPr/>
          </p:nvSpPr>
          <p:spPr>
            <a:xfrm>
              <a:off x="3259486" y="4921078"/>
              <a:ext cx="6277573" cy="110003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5"/>
                    <a:pt x="6019294" y="625800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5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6" name="TextBox 64">
              <a:extLst>
                <a:ext uri="{FF2B5EF4-FFF2-40B4-BE49-F238E27FC236}">
                  <a16:creationId xmlns:a16="http://schemas.microsoft.com/office/drawing/2014/main" xmlns="" id="{D121E9CD-B4A9-4526-A8F2-5703DC417863}"/>
                </a:ext>
              </a:extLst>
            </p:cNvPr>
            <p:cNvSpPr txBox="1"/>
            <p:nvPr/>
          </p:nvSpPr>
          <p:spPr>
            <a:xfrm>
              <a:off x="3888388" y="4995272"/>
              <a:ext cx="5091824" cy="966303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☆學習態度：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含小</a:t>
              </a:r>
              <a:r>
                <a:rPr lang="zh-TW" altLang="en-US" sz="2400" b="1" dirty="0" smtClean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組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合作及分工、攜帶學用品、主動發問</a:t>
              </a:r>
              <a:r>
                <a:rPr lang="zh-TW" altLang="en-US" sz="2400" b="1" dirty="0" smtClean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、 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配合老師回答問題、準時進教室上課</a:t>
              </a:r>
              <a:r>
                <a:rPr lang="en-US" altLang="zh-TW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……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等。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2407316" cy="758569"/>
            <a:chOff x="711015" y="463951"/>
            <a:chExt cx="2407316" cy="75856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167225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</a:rPr>
                <a:t>評分方式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:a16="http://schemas.microsoft.com/office/drawing/2014/main" xmlns="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3816057" y="596659"/>
            <a:ext cx="4848109" cy="954107"/>
          </a:xfrm>
          <a:prstGeom prst="rect">
            <a:avLst/>
          </a:prstGeom>
          <a:ln w="38100"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☆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期中評量：單元一</a:t>
            </a:r>
            <a:r>
              <a:rPr lang="en-US" altLang="zh-TW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~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單元二</a:t>
            </a:r>
            <a:endParaRPr lang="en-US" altLang="zh-TW" sz="28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Aharoni" pitchFamily="2" charset="-79"/>
            </a:endParaRPr>
          </a:p>
          <a:p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☆期末評量：單元三</a:t>
            </a:r>
            <a:r>
              <a:rPr lang="en-US" altLang="zh-TW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~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單元四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04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D45484-0000-4B99-928D-D53DCC4D4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4920046-009F-4EAC-AE10-474383D645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/>
          <a:stretch/>
        </p:blipFill>
        <p:spPr>
          <a:xfrm>
            <a:off x="1" y="0"/>
            <a:ext cx="12404034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80347" y="2559567"/>
            <a:ext cx="657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課程規定及配合事項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226902" y="5972577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6995136" y="5972577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2154428" y="2314572"/>
            <a:ext cx="1870614" cy="1870614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66042" y="1492576"/>
              <a:ext cx="986691" cy="106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10" y="3688837"/>
            <a:ext cx="1800000" cy="180000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44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4382215" cy="758569"/>
            <a:chOff x="711015" y="463951"/>
            <a:chExt cx="4382215" cy="75856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3647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課程規定及配合事項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:a16="http://schemas.microsoft.com/office/drawing/2014/main" xmlns="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3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13" name="內容版面配置區 5"/>
          <p:cNvSpPr txBox="1">
            <a:spLocks/>
          </p:cNvSpPr>
          <p:nvPr/>
        </p:nvSpPr>
        <p:spPr>
          <a:xfrm>
            <a:off x="1886596" y="1788631"/>
            <a:ext cx="8784976" cy="42770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一、準備用具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基本：畫重點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紅筆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黃色螢光筆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直尺</a:t>
            </a:r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不定期：以聯絡簿告知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習作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使用方式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邀請家長：進度處簽名</a:t>
            </a:r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筆記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使用方式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10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D45484-0000-4B99-928D-D53DCC4D4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76451A39-59D8-4084-8061-7C69BAE0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/>
          <a:stretch/>
        </p:blipFill>
        <p:spPr>
          <a:xfrm>
            <a:off x="1" y="0"/>
            <a:ext cx="12404034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24571" y="2738688"/>
            <a:ext cx="655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自然科期望能帶</a:t>
            </a:r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給</a:t>
            </a:r>
            <a:endParaRPr lang="en-US" altLang="zh-TW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的能力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171125" y="6151698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6939359" y="6151698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2098651" y="2493693"/>
            <a:ext cx="1870614" cy="1870614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66042" y="1492576"/>
              <a:ext cx="986691" cy="106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751" y="3854560"/>
            <a:ext cx="1800000" cy="1800000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65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5921098" cy="758569"/>
            <a:chOff x="711015" y="463951"/>
            <a:chExt cx="5921098" cy="75856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51860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自然科期望能帶給學生的能力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:a16="http://schemas.microsoft.com/office/drawing/2014/main" xmlns="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4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920499AC-D0A6-4223-B9EA-55236EB51A4C}"/>
              </a:ext>
            </a:extLst>
          </p:cNvPr>
          <p:cNvGrpSpPr/>
          <p:nvPr/>
        </p:nvGrpSpPr>
        <p:grpSpPr>
          <a:xfrm>
            <a:off x="533400" y="2038504"/>
            <a:ext cx="3352800" cy="4018296"/>
            <a:chOff x="533400" y="2038504"/>
            <a:chExt cx="3352800" cy="401829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CC99BE66-2D06-49A5-8D02-D279B67E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2038504"/>
              <a:ext cx="3311070" cy="2002778"/>
            </a:xfrm>
            <a:prstGeom prst="rect">
              <a:avLst/>
            </a:prstGeom>
          </p:spPr>
        </p:pic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73C9834A-E4A1-488C-B837-4876D889AC41}"/>
                </a:ext>
              </a:extLst>
            </p:cNvPr>
            <p:cNvSpPr/>
            <p:nvPr/>
          </p:nvSpPr>
          <p:spPr>
            <a:xfrm>
              <a:off x="5334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E0504DCC-6320-446E-B924-A42620E93941}"/>
                </a:ext>
              </a:extLst>
            </p:cNvPr>
            <p:cNvGrpSpPr/>
            <p:nvPr/>
          </p:nvGrpSpPr>
          <p:grpSpPr>
            <a:xfrm>
              <a:off x="1774034" y="3448050"/>
              <a:ext cx="871532" cy="871532"/>
              <a:chOff x="1774034" y="3448050"/>
              <a:chExt cx="871532" cy="871532"/>
            </a:xfrm>
          </p:grpSpPr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FCCAED51-A8F0-4CE0-AA0D-F29BE91C961D}"/>
                  </a:ext>
                </a:extLst>
              </p:cNvPr>
              <p:cNvSpPr/>
              <p:nvPr/>
            </p:nvSpPr>
            <p:spPr>
              <a:xfrm>
                <a:off x="1774034" y="3448050"/>
                <a:ext cx="871532" cy="8715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xmlns="" id="{93C4F3B4-E2E9-4CD5-A3D0-9752A92A1B66}"/>
                  </a:ext>
                </a:extLst>
              </p:cNvPr>
              <p:cNvGrpSpPr/>
              <p:nvPr/>
            </p:nvGrpSpPr>
            <p:grpSpPr>
              <a:xfrm>
                <a:off x="2027459" y="3736862"/>
                <a:ext cx="386906" cy="297226"/>
                <a:chOff x="17708773" y="7742498"/>
                <a:chExt cx="550761" cy="423101"/>
              </a:xfrm>
              <a:solidFill>
                <a:srgbClr val="187C86"/>
              </a:solidFill>
            </p:grpSpPr>
            <p:sp>
              <p:nvSpPr>
                <p:cNvPr id="70" name="Rectangle 58">
                  <a:extLst>
                    <a:ext uri="{FF2B5EF4-FFF2-40B4-BE49-F238E27FC236}">
                      <a16:creationId xmlns:a16="http://schemas.microsoft.com/office/drawing/2014/main" xmlns="" id="{C47C2AD8-0FD1-4B6A-B047-BD89B9B02033}"/>
                    </a:ext>
                  </a:extLst>
                </p:cNvPr>
                <p:cNvSpPr/>
                <p:nvPr/>
              </p:nvSpPr>
              <p:spPr>
                <a:xfrm>
                  <a:off x="17708773" y="8121829"/>
                  <a:ext cx="550761" cy="43770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79" name="Rectangle 59">
                  <a:extLst>
                    <a:ext uri="{FF2B5EF4-FFF2-40B4-BE49-F238E27FC236}">
                      <a16:creationId xmlns:a16="http://schemas.microsoft.com/office/drawing/2014/main" xmlns="" id="{05D3B56B-4FA0-47D1-9BB4-9DE6DBC0CCFB}"/>
                    </a:ext>
                  </a:extLst>
                </p:cNvPr>
                <p:cNvSpPr/>
                <p:nvPr/>
              </p:nvSpPr>
              <p:spPr>
                <a:xfrm>
                  <a:off x="17918500" y="7742498"/>
                  <a:ext cx="129483" cy="337386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0" name="Rectangle 60">
                  <a:extLst>
                    <a:ext uri="{FF2B5EF4-FFF2-40B4-BE49-F238E27FC236}">
                      <a16:creationId xmlns:a16="http://schemas.microsoft.com/office/drawing/2014/main" xmlns="" id="{56B057F9-E39B-4717-A66F-04B0E6D7409F}"/>
                    </a:ext>
                  </a:extLst>
                </p:cNvPr>
                <p:cNvSpPr/>
                <p:nvPr/>
              </p:nvSpPr>
              <p:spPr>
                <a:xfrm>
                  <a:off x="17759837" y="7868334"/>
                  <a:ext cx="129483" cy="211551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1" name="Rectangle 61">
                  <a:extLst>
                    <a:ext uri="{FF2B5EF4-FFF2-40B4-BE49-F238E27FC236}">
                      <a16:creationId xmlns:a16="http://schemas.microsoft.com/office/drawing/2014/main" xmlns="" id="{6FF3C2E5-5F2A-41F1-ADC6-F479FB058826}"/>
                    </a:ext>
                  </a:extLst>
                </p:cNvPr>
                <p:cNvSpPr/>
                <p:nvPr/>
              </p:nvSpPr>
              <p:spPr>
                <a:xfrm>
                  <a:off x="18078986" y="7954048"/>
                  <a:ext cx="129484" cy="125836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4164F8F-5FCF-47D8-AC4E-30DD2F90C57A}"/>
                </a:ext>
              </a:extLst>
            </p:cNvPr>
            <p:cNvSpPr/>
            <p:nvPr/>
          </p:nvSpPr>
          <p:spPr>
            <a:xfrm>
              <a:off x="1041145" y="4562372"/>
              <a:ext cx="26617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Times New Roman" pitchFamily="18" charset="0"/>
                </a:rPr>
                <a:t>日常生活的觀察力。</a:t>
              </a:r>
              <a:endParaRPr lang="zh-CN" altLang="en-US" sz="3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15551E0-EF9A-4BAA-9E97-BBC8E830678B}"/>
              </a:ext>
            </a:extLst>
          </p:cNvPr>
          <p:cNvGrpSpPr/>
          <p:nvPr/>
        </p:nvGrpSpPr>
        <p:grpSpPr>
          <a:xfrm>
            <a:off x="4419600" y="2004163"/>
            <a:ext cx="3488554" cy="4052637"/>
            <a:chOff x="4419600" y="2004163"/>
            <a:chExt cx="3488554" cy="4052637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54FB8A66-98F3-4284-B1AD-AC5E09877FC1}"/>
                </a:ext>
              </a:extLst>
            </p:cNvPr>
            <p:cNvSpPr/>
            <p:nvPr/>
          </p:nvSpPr>
          <p:spPr>
            <a:xfrm>
              <a:off x="44196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DB057DA-B2AD-4699-A617-2E6491965548}"/>
                </a:ext>
              </a:extLst>
            </p:cNvPr>
            <p:cNvGrpSpPr/>
            <p:nvPr/>
          </p:nvGrpSpPr>
          <p:grpSpPr>
            <a:xfrm>
              <a:off x="4429764" y="2004163"/>
              <a:ext cx="3478390" cy="3797389"/>
              <a:chOff x="4429764" y="2004163"/>
              <a:chExt cx="3478390" cy="3797389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xmlns="" id="{94FDD147-693A-4F04-AF02-83BD6FBAF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9764" y="2004163"/>
                <a:ext cx="3311070" cy="1874097"/>
              </a:xfrm>
              <a:prstGeom prst="rect">
                <a:avLst/>
              </a:prstGeom>
            </p:spPr>
          </p:pic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xmlns="" id="{9590E42D-21CF-4ECE-ABCE-1BCE15174CE5}"/>
                  </a:ext>
                </a:extLst>
              </p:cNvPr>
              <p:cNvGrpSpPr/>
              <p:nvPr/>
            </p:nvGrpSpPr>
            <p:grpSpPr>
              <a:xfrm>
                <a:off x="5660234" y="3448050"/>
                <a:ext cx="871532" cy="871532"/>
                <a:chOff x="5660234" y="3448050"/>
                <a:chExt cx="871532" cy="871532"/>
              </a:xfrm>
            </p:grpSpPr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xmlns="" id="{EB4D84C5-819E-42DA-9D4F-1F84B3831A97}"/>
                    </a:ext>
                  </a:extLst>
                </p:cNvPr>
                <p:cNvSpPr/>
                <p:nvPr/>
              </p:nvSpPr>
              <p:spPr>
                <a:xfrm>
                  <a:off x="5660234" y="3448050"/>
                  <a:ext cx="871532" cy="87153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Freeform 14">
                  <a:extLst>
                    <a:ext uri="{FF2B5EF4-FFF2-40B4-BE49-F238E27FC236}">
                      <a16:creationId xmlns:a16="http://schemas.microsoft.com/office/drawing/2014/main" xmlns="" id="{8250C523-F157-4693-9B5F-8B53062B30B6}"/>
                    </a:ext>
                  </a:extLst>
                </p:cNvPr>
                <p:cNvSpPr/>
                <p:nvPr/>
              </p:nvSpPr>
              <p:spPr>
                <a:xfrm>
                  <a:off x="5895103" y="3733829"/>
                  <a:ext cx="389172" cy="2992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889" y="16180"/>
                      </a:moveTo>
                      <a:lnTo>
                        <a:pt x="19889" y="9897"/>
                      </a:lnTo>
                      <a:lnTo>
                        <a:pt x="11620" y="9897"/>
                      </a:lnTo>
                      <a:lnTo>
                        <a:pt x="11620" y="5420"/>
                      </a:lnTo>
                      <a:lnTo>
                        <a:pt x="13331" y="5420"/>
                      </a:lnTo>
                      <a:lnTo>
                        <a:pt x="13331" y="0"/>
                      </a:lnTo>
                      <a:lnTo>
                        <a:pt x="8269" y="0"/>
                      </a:lnTo>
                      <a:lnTo>
                        <a:pt x="8269" y="5420"/>
                      </a:lnTo>
                      <a:lnTo>
                        <a:pt x="9980" y="5420"/>
                      </a:lnTo>
                      <a:lnTo>
                        <a:pt x="9980" y="9897"/>
                      </a:lnTo>
                      <a:lnTo>
                        <a:pt x="1711" y="9897"/>
                      </a:lnTo>
                      <a:lnTo>
                        <a:pt x="1711" y="16180"/>
                      </a:lnTo>
                      <a:lnTo>
                        <a:pt x="0" y="16180"/>
                      </a:lnTo>
                      <a:lnTo>
                        <a:pt x="0" y="21600"/>
                      </a:lnTo>
                      <a:lnTo>
                        <a:pt x="4919" y="21600"/>
                      </a:lnTo>
                      <a:lnTo>
                        <a:pt x="4919" y="16180"/>
                      </a:lnTo>
                      <a:lnTo>
                        <a:pt x="3350" y="16180"/>
                      </a:lnTo>
                      <a:lnTo>
                        <a:pt x="3350" y="11703"/>
                      </a:lnTo>
                      <a:lnTo>
                        <a:pt x="9980" y="11703"/>
                      </a:lnTo>
                      <a:lnTo>
                        <a:pt x="9980" y="16180"/>
                      </a:lnTo>
                      <a:lnTo>
                        <a:pt x="8269" y="16180"/>
                      </a:lnTo>
                      <a:lnTo>
                        <a:pt x="8269" y="21600"/>
                      </a:lnTo>
                      <a:lnTo>
                        <a:pt x="13331" y="21600"/>
                      </a:lnTo>
                      <a:lnTo>
                        <a:pt x="13331" y="16180"/>
                      </a:lnTo>
                      <a:lnTo>
                        <a:pt x="11620" y="16180"/>
                      </a:lnTo>
                      <a:lnTo>
                        <a:pt x="11620" y="11703"/>
                      </a:lnTo>
                      <a:lnTo>
                        <a:pt x="18250" y="11703"/>
                      </a:lnTo>
                      <a:lnTo>
                        <a:pt x="18250" y="16180"/>
                      </a:lnTo>
                      <a:lnTo>
                        <a:pt x="16681" y="16180"/>
                      </a:lnTo>
                      <a:lnTo>
                        <a:pt x="16681" y="21600"/>
                      </a:lnTo>
                      <a:lnTo>
                        <a:pt x="21600" y="21600"/>
                      </a:lnTo>
                      <a:lnTo>
                        <a:pt x="21600" y="16180"/>
                      </a:lnTo>
                      <a:lnTo>
                        <a:pt x="19889" y="16180"/>
                      </a:lnTo>
                      <a:close/>
                    </a:path>
                  </a:pathLst>
                </a:custGeom>
                <a:solidFill>
                  <a:srgbClr val="187C8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0860461A-2DDE-44FE-90D9-D0D21FF9EE9D}"/>
                  </a:ext>
                </a:extLst>
              </p:cNvPr>
              <p:cNvSpPr/>
              <p:nvPr/>
            </p:nvSpPr>
            <p:spPr>
              <a:xfrm>
                <a:off x="4727204" y="4601223"/>
                <a:ext cx="318095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3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訓練及</a:t>
                </a:r>
                <a:r>
                  <a:rPr lang="zh-TW" altLang="en-US" sz="36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鼓勵</a:t>
                </a:r>
                <a:endParaRPr lang="en-US" altLang="zh-TW" sz="36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Times New Roman" pitchFamily="18" charset="0"/>
                </a:endParaRPr>
              </a:p>
              <a:p>
                <a:r>
                  <a:rPr lang="zh-TW" altLang="en-US" sz="36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學生</a:t>
                </a:r>
                <a:r>
                  <a:rPr lang="zh-TW" altLang="en-US" sz="3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探究原因</a:t>
                </a:r>
                <a:endParaRPr lang="zh-CN" altLang="en-US" sz="36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4392F5E-350E-4454-AA04-DEA9BF956881}"/>
              </a:ext>
            </a:extLst>
          </p:cNvPr>
          <p:cNvGrpSpPr/>
          <p:nvPr/>
        </p:nvGrpSpPr>
        <p:grpSpPr>
          <a:xfrm>
            <a:off x="8305800" y="2004163"/>
            <a:ext cx="3373128" cy="4052637"/>
            <a:chOff x="8305800" y="2004163"/>
            <a:chExt cx="3373128" cy="405263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EF47346-DD10-425F-9FCC-C6595CFFE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26128" y="2004163"/>
              <a:ext cx="3352800" cy="1974032"/>
            </a:xfrm>
            <a:prstGeom prst="rect">
              <a:avLst/>
            </a:prstGeom>
          </p:spPr>
        </p:pic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33F62431-2844-4C76-84CB-8BD222340F6B}"/>
                </a:ext>
              </a:extLst>
            </p:cNvPr>
            <p:cNvSpPr/>
            <p:nvPr/>
          </p:nvSpPr>
          <p:spPr>
            <a:xfrm>
              <a:off x="83058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0A3E9085-6D9B-469B-BC26-FA80778CB64A}"/>
                </a:ext>
              </a:extLst>
            </p:cNvPr>
            <p:cNvGrpSpPr/>
            <p:nvPr/>
          </p:nvGrpSpPr>
          <p:grpSpPr>
            <a:xfrm>
              <a:off x="9546434" y="3448050"/>
              <a:ext cx="871532" cy="871532"/>
              <a:chOff x="9546434" y="3448050"/>
              <a:chExt cx="871532" cy="871532"/>
            </a:xfrm>
          </p:grpSpPr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xmlns="" id="{96DA149E-3ABE-4C90-A1A6-1DBE5EF588F2}"/>
                  </a:ext>
                </a:extLst>
              </p:cNvPr>
              <p:cNvSpPr/>
              <p:nvPr/>
            </p:nvSpPr>
            <p:spPr>
              <a:xfrm>
                <a:off x="9546434" y="3448050"/>
                <a:ext cx="871532" cy="8715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xmlns="" id="{570BAFD4-4A6C-4983-8A79-D1BB9B8FE72B}"/>
                  </a:ext>
                </a:extLst>
              </p:cNvPr>
              <p:cNvGrpSpPr/>
              <p:nvPr/>
            </p:nvGrpSpPr>
            <p:grpSpPr>
              <a:xfrm>
                <a:off x="9781302" y="3687624"/>
                <a:ext cx="389173" cy="389173"/>
                <a:chOff x="10807514" y="8796040"/>
                <a:chExt cx="553988" cy="553988"/>
              </a:xfrm>
              <a:solidFill>
                <a:srgbClr val="187C86"/>
              </a:solidFill>
            </p:grpSpPr>
            <p:sp>
              <p:nvSpPr>
                <p:cNvPr id="84" name="Freeform 45">
                  <a:extLst>
                    <a:ext uri="{FF2B5EF4-FFF2-40B4-BE49-F238E27FC236}">
                      <a16:creationId xmlns:a16="http://schemas.microsoft.com/office/drawing/2014/main" xmlns="" id="{D6304C9C-DCF5-46AC-8D0E-DAC97F7D576B}"/>
                    </a:ext>
                  </a:extLst>
                </p:cNvPr>
                <p:cNvSpPr/>
                <p:nvPr/>
              </p:nvSpPr>
              <p:spPr>
                <a:xfrm>
                  <a:off x="10807514" y="8796040"/>
                  <a:ext cx="418690" cy="4205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814" y="16256"/>
                      </a:moveTo>
                      <a:cubicBezTo>
                        <a:pt x="18482" y="16033"/>
                        <a:pt x="18928" y="16033"/>
                        <a:pt x="19373" y="16033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138"/>
                        <a:pt x="21600" y="13138"/>
                        <a:pt x="21600" y="13138"/>
                      </a:cubicBezTo>
                      <a:cubicBezTo>
                        <a:pt x="20709" y="12915"/>
                        <a:pt x="20709" y="12915"/>
                        <a:pt x="20709" y="12915"/>
                      </a:cubicBezTo>
                      <a:cubicBezTo>
                        <a:pt x="19596" y="12247"/>
                        <a:pt x="19151" y="10911"/>
                        <a:pt x="19819" y="9798"/>
                      </a:cubicBezTo>
                      <a:cubicBezTo>
                        <a:pt x="19819" y="9130"/>
                        <a:pt x="20264" y="8685"/>
                        <a:pt x="20709" y="8462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19373" y="5344"/>
                        <a:pt x="19373" y="5344"/>
                        <a:pt x="19373" y="5344"/>
                      </a:cubicBezTo>
                      <a:cubicBezTo>
                        <a:pt x="18037" y="5567"/>
                        <a:pt x="16924" y="4899"/>
                        <a:pt x="16256" y="3786"/>
                      </a:cubicBezTo>
                      <a:cubicBezTo>
                        <a:pt x="16033" y="3340"/>
                        <a:pt x="16033" y="2672"/>
                        <a:pt x="16256" y="2227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2915" y="891"/>
                        <a:pt x="12915" y="891"/>
                        <a:pt x="12915" y="891"/>
                      </a:cubicBezTo>
                      <a:cubicBezTo>
                        <a:pt x="12247" y="2004"/>
                        <a:pt x="10911" y="2449"/>
                        <a:pt x="9798" y="2004"/>
                      </a:cubicBezTo>
                      <a:cubicBezTo>
                        <a:pt x="9353" y="1781"/>
                        <a:pt x="8907" y="1336"/>
                        <a:pt x="8685" y="891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559"/>
                        <a:pt x="4899" y="1559"/>
                      </a:cubicBezTo>
                      <a:cubicBezTo>
                        <a:pt x="5344" y="2227"/>
                        <a:pt x="5344" y="2227"/>
                        <a:pt x="5344" y="2227"/>
                      </a:cubicBezTo>
                      <a:cubicBezTo>
                        <a:pt x="5567" y="3563"/>
                        <a:pt x="5122" y="4676"/>
                        <a:pt x="3786" y="5344"/>
                      </a:cubicBezTo>
                      <a:cubicBezTo>
                        <a:pt x="3340" y="5567"/>
                        <a:pt x="2895" y="5567"/>
                        <a:pt x="2227" y="5344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223" y="8239"/>
                      </a:cubicBezTo>
                      <a:cubicBezTo>
                        <a:pt x="891" y="8685"/>
                        <a:pt x="891" y="8685"/>
                        <a:pt x="891" y="8685"/>
                      </a:cubicBezTo>
                      <a:cubicBezTo>
                        <a:pt x="2004" y="9353"/>
                        <a:pt x="2449" y="10689"/>
                        <a:pt x="2004" y="11802"/>
                      </a:cubicBezTo>
                      <a:cubicBezTo>
                        <a:pt x="1781" y="12470"/>
                        <a:pt x="1336" y="12693"/>
                        <a:pt x="1113" y="13138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2449" y="16256"/>
                        <a:pt x="2449" y="16256"/>
                        <a:pt x="2449" y="16256"/>
                      </a:cubicBezTo>
                      <a:cubicBezTo>
                        <a:pt x="3563" y="16033"/>
                        <a:pt x="4899" y="16701"/>
                        <a:pt x="5344" y="17814"/>
                      </a:cubicBezTo>
                      <a:cubicBezTo>
                        <a:pt x="5567" y="18260"/>
                        <a:pt x="5567" y="18928"/>
                        <a:pt x="5567" y="19373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685" y="20709"/>
                        <a:pt x="8685" y="20709"/>
                        <a:pt x="8685" y="20709"/>
                      </a:cubicBezTo>
                      <a:cubicBezTo>
                        <a:pt x="9353" y="19596"/>
                        <a:pt x="10689" y="19151"/>
                        <a:pt x="12025" y="19596"/>
                      </a:cubicBezTo>
                      <a:cubicBezTo>
                        <a:pt x="12470" y="19819"/>
                        <a:pt x="12915" y="20264"/>
                        <a:pt x="13138" y="20709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041"/>
                        <a:pt x="16701" y="20041"/>
                        <a:pt x="16701" y="20041"/>
                      </a:cubicBezTo>
                      <a:cubicBezTo>
                        <a:pt x="16256" y="19373"/>
                        <a:pt x="16256" y="19373"/>
                        <a:pt x="16256" y="19373"/>
                      </a:cubicBezTo>
                      <a:cubicBezTo>
                        <a:pt x="16033" y="18037"/>
                        <a:pt x="16701" y="16701"/>
                        <a:pt x="17814" y="16256"/>
                      </a:cubicBezTo>
                      <a:close/>
                      <a:moveTo>
                        <a:pt x="12470" y="14697"/>
                      </a:moveTo>
                      <a:cubicBezTo>
                        <a:pt x="10466" y="15588"/>
                        <a:pt x="7794" y="14474"/>
                        <a:pt x="6903" y="12470"/>
                      </a:cubicBezTo>
                      <a:cubicBezTo>
                        <a:pt x="6012" y="10243"/>
                        <a:pt x="7126" y="7794"/>
                        <a:pt x="9130" y="6903"/>
                      </a:cubicBezTo>
                      <a:cubicBezTo>
                        <a:pt x="11357" y="6012"/>
                        <a:pt x="13806" y="6903"/>
                        <a:pt x="14697" y="9130"/>
                      </a:cubicBezTo>
                      <a:cubicBezTo>
                        <a:pt x="15588" y="11357"/>
                        <a:pt x="14697" y="13806"/>
                        <a:pt x="12470" y="1469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5" name="Freeform 46">
                  <a:extLst>
                    <a:ext uri="{FF2B5EF4-FFF2-40B4-BE49-F238E27FC236}">
                      <a16:creationId xmlns:a16="http://schemas.microsoft.com/office/drawing/2014/main" xmlns="" id="{DF70F48B-EAB2-4021-8132-C3454EC372D8}"/>
                    </a:ext>
                  </a:extLst>
                </p:cNvPr>
                <p:cNvSpPr/>
                <p:nvPr/>
              </p:nvSpPr>
              <p:spPr>
                <a:xfrm>
                  <a:off x="11149413" y="9137940"/>
                  <a:ext cx="212089" cy="2120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2784"/>
                      </a:moveTo>
                      <a:cubicBezTo>
                        <a:pt x="21600" y="8816"/>
                        <a:pt x="21600" y="8816"/>
                        <a:pt x="21600" y="8816"/>
                      </a:cubicBezTo>
                      <a:cubicBezTo>
                        <a:pt x="18955" y="8816"/>
                        <a:pt x="18955" y="8816"/>
                        <a:pt x="18955" y="8816"/>
                      </a:cubicBezTo>
                      <a:cubicBezTo>
                        <a:pt x="18955" y="7935"/>
                        <a:pt x="18514" y="7053"/>
                        <a:pt x="18073" y="6612"/>
                      </a:cubicBezTo>
                      <a:cubicBezTo>
                        <a:pt x="19837" y="4849"/>
                        <a:pt x="19837" y="4849"/>
                        <a:pt x="19837" y="4849"/>
                      </a:cubicBezTo>
                      <a:cubicBezTo>
                        <a:pt x="16751" y="1763"/>
                        <a:pt x="16751" y="1763"/>
                        <a:pt x="16751" y="1763"/>
                      </a:cubicBezTo>
                      <a:cubicBezTo>
                        <a:pt x="14988" y="3527"/>
                        <a:pt x="14988" y="3527"/>
                        <a:pt x="14988" y="3527"/>
                      </a:cubicBezTo>
                      <a:cubicBezTo>
                        <a:pt x="14547" y="3086"/>
                        <a:pt x="13665" y="2645"/>
                        <a:pt x="12784" y="2204"/>
                      </a:cubicBezTo>
                      <a:cubicBezTo>
                        <a:pt x="12784" y="0"/>
                        <a:pt x="12784" y="0"/>
                        <a:pt x="12784" y="0"/>
                      </a:cubicBezTo>
                      <a:cubicBezTo>
                        <a:pt x="8376" y="0"/>
                        <a:pt x="8376" y="0"/>
                        <a:pt x="8376" y="0"/>
                      </a:cubicBezTo>
                      <a:cubicBezTo>
                        <a:pt x="8376" y="2204"/>
                        <a:pt x="8376" y="2204"/>
                        <a:pt x="8376" y="2204"/>
                      </a:cubicBezTo>
                      <a:cubicBezTo>
                        <a:pt x="7494" y="2645"/>
                        <a:pt x="7053" y="3086"/>
                        <a:pt x="6171" y="3527"/>
                      </a:cubicBezTo>
                      <a:cubicBezTo>
                        <a:pt x="4408" y="1763"/>
                        <a:pt x="4408" y="1763"/>
                        <a:pt x="4408" y="1763"/>
                      </a:cubicBezTo>
                      <a:cubicBezTo>
                        <a:pt x="1322" y="4849"/>
                        <a:pt x="1322" y="4849"/>
                        <a:pt x="1322" y="4849"/>
                      </a:cubicBezTo>
                      <a:cubicBezTo>
                        <a:pt x="3086" y="6612"/>
                        <a:pt x="3086" y="6612"/>
                        <a:pt x="3086" y="6612"/>
                      </a:cubicBezTo>
                      <a:cubicBezTo>
                        <a:pt x="2645" y="7053"/>
                        <a:pt x="2645" y="7935"/>
                        <a:pt x="2204" y="8816"/>
                      </a:cubicBezTo>
                      <a:cubicBezTo>
                        <a:pt x="0" y="8816"/>
                        <a:pt x="0" y="8816"/>
                        <a:pt x="0" y="8816"/>
                      </a:cubicBezTo>
                      <a:cubicBezTo>
                        <a:pt x="0" y="12784"/>
                        <a:pt x="0" y="12784"/>
                        <a:pt x="0" y="12784"/>
                      </a:cubicBezTo>
                      <a:cubicBezTo>
                        <a:pt x="2204" y="12784"/>
                        <a:pt x="2204" y="12784"/>
                        <a:pt x="2204" y="12784"/>
                      </a:cubicBezTo>
                      <a:cubicBezTo>
                        <a:pt x="2645" y="13665"/>
                        <a:pt x="2645" y="14547"/>
                        <a:pt x="3086" y="15429"/>
                      </a:cubicBezTo>
                      <a:cubicBezTo>
                        <a:pt x="1322" y="16751"/>
                        <a:pt x="1322" y="16751"/>
                        <a:pt x="1322" y="16751"/>
                      </a:cubicBezTo>
                      <a:cubicBezTo>
                        <a:pt x="4408" y="19837"/>
                        <a:pt x="4408" y="19837"/>
                        <a:pt x="4408" y="19837"/>
                      </a:cubicBezTo>
                      <a:cubicBezTo>
                        <a:pt x="6171" y="18073"/>
                        <a:pt x="6171" y="18073"/>
                        <a:pt x="6171" y="18073"/>
                      </a:cubicBezTo>
                      <a:cubicBezTo>
                        <a:pt x="7053" y="18514"/>
                        <a:pt x="7494" y="18955"/>
                        <a:pt x="8376" y="18955"/>
                      </a:cubicBezTo>
                      <a:cubicBezTo>
                        <a:pt x="8376" y="21600"/>
                        <a:pt x="8376" y="21600"/>
                        <a:pt x="8376" y="21600"/>
                      </a:cubicBezTo>
                      <a:cubicBezTo>
                        <a:pt x="12784" y="21600"/>
                        <a:pt x="12784" y="21600"/>
                        <a:pt x="12784" y="21600"/>
                      </a:cubicBezTo>
                      <a:cubicBezTo>
                        <a:pt x="12784" y="18955"/>
                        <a:pt x="12784" y="18955"/>
                        <a:pt x="12784" y="18955"/>
                      </a:cubicBezTo>
                      <a:cubicBezTo>
                        <a:pt x="13665" y="18955"/>
                        <a:pt x="14547" y="18514"/>
                        <a:pt x="14988" y="18073"/>
                      </a:cubicBezTo>
                      <a:cubicBezTo>
                        <a:pt x="16751" y="19837"/>
                        <a:pt x="16751" y="19837"/>
                        <a:pt x="16751" y="19837"/>
                      </a:cubicBezTo>
                      <a:cubicBezTo>
                        <a:pt x="19837" y="16751"/>
                        <a:pt x="19837" y="16751"/>
                        <a:pt x="19837" y="16751"/>
                      </a:cubicBezTo>
                      <a:cubicBezTo>
                        <a:pt x="18073" y="14988"/>
                        <a:pt x="18073" y="14988"/>
                        <a:pt x="18073" y="14988"/>
                      </a:cubicBezTo>
                      <a:cubicBezTo>
                        <a:pt x="18514" y="14547"/>
                        <a:pt x="18955" y="13665"/>
                        <a:pt x="18955" y="12784"/>
                      </a:cubicBezTo>
                      <a:lnTo>
                        <a:pt x="21600" y="12784"/>
                      </a:lnTo>
                      <a:close/>
                      <a:moveTo>
                        <a:pt x="10580" y="14106"/>
                      </a:moveTo>
                      <a:cubicBezTo>
                        <a:pt x="8816" y="14106"/>
                        <a:pt x="7494" y="12343"/>
                        <a:pt x="7494" y="10580"/>
                      </a:cubicBezTo>
                      <a:cubicBezTo>
                        <a:pt x="7494" y="8816"/>
                        <a:pt x="8816" y="7494"/>
                        <a:pt x="10580" y="7494"/>
                      </a:cubicBezTo>
                      <a:cubicBezTo>
                        <a:pt x="12343" y="7494"/>
                        <a:pt x="13665" y="8816"/>
                        <a:pt x="13665" y="10580"/>
                      </a:cubicBezTo>
                      <a:cubicBezTo>
                        <a:pt x="13665" y="12343"/>
                        <a:pt x="12343" y="14106"/>
                        <a:pt x="10580" y="1410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DA04F1A6-568F-4038-B134-0D95AF14B74B}"/>
                </a:ext>
              </a:extLst>
            </p:cNvPr>
            <p:cNvSpPr/>
            <p:nvPr/>
          </p:nvSpPr>
          <p:spPr>
            <a:xfrm>
              <a:off x="8818061" y="4282630"/>
              <a:ext cx="2557593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Times New Roman" pitchFamily="18" charset="0"/>
                </a:rPr>
                <a:t>對自己生活週遭的事物產生興趣</a:t>
              </a:r>
              <a:endParaRPr lang="zh-CN" altLang="en-US" sz="3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40" name="Rectangle 17">
            <a:extLst>
              <a:ext uri="{FF2B5EF4-FFF2-40B4-BE49-F238E27FC236}">
                <a16:creationId xmlns:a16="http://schemas.microsoft.com/office/drawing/2014/main" xmlns="" id="{DA91AB23-79C0-420C-9680-67297517C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826" y="4748213"/>
            <a:ext cx="39688" cy="39688"/>
          </a:xfrm>
          <a:prstGeom prst="rect">
            <a:avLst/>
          </a:prstGeom>
          <a:solidFill>
            <a:srgbClr val="B9CA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1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D45484-0000-4B99-928D-D53DCC4D4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4920046-009F-4EAC-AE10-474383D645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/>
          <a:stretch/>
        </p:blipFill>
        <p:spPr>
          <a:xfrm>
            <a:off x="1" y="0"/>
            <a:ext cx="12404034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80347" y="2559567"/>
            <a:ext cx="657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阿里巴巴普惠体 B" panose="00020600040101010101" pitchFamily="18" charset="-122"/>
              </a:rPr>
              <a:t>校內科展作業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阿里巴巴普惠体 B" panose="00020600040101010101" pitchFamily="18" charset="-122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226902" y="5972577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6995136" y="5972577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2154428" y="2314572"/>
            <a:ext cx="1870614" cy="1870614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66041" y="1492576"/>
              <a:ext cx="986692" cy="106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05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10" y="3688837"/>
            <a:ext cx="1800000" cy="180000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27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文本框 23">
            <a:extLst>
              <a:ext uri="{FF2B5EF4-FFF2-40B4-BE49-F238E27FC236}">
                <a16:creationId xmlns:a16="http://schemas.microsoft.com/office/drawing/2014/main" xmlns="" id="{AC0F6C60-0661-4BAD-B2AD-6A36BD1420DE}"/>
              </a:ext>
            </a:extLst>
          </p:cNvPr>
          <p:cNvSpPr txBox="1"/>
          <p:nvPr/>
        </p:nvSpPr>
        <p:spPr>
          <a:xfrm>
            <a:off x="1856096" y="475492"/>
            <a:ext cx="443552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200" spc="200">
                <a:solidFill>
                  <a:srgbClr val="245188"/>
                </a:solidFill>
                <a:effectLst>
                  <a:outerShdw blurRad="127000" dist="63500" dir="2700000" algn="tl" rotWithShape="0">
                    <a:schemeClr val="accent1">
                      <a:alpha val="2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pPr lvl="0"/>
            <a:r>
              <a:rPr lang="zh-TW" altLang="en-US" sz="2800" b="1" dirty="0">
                <a:solidFill>
                  <a:schemeClr val="accent5"/>
                </a:solidFill>
                <a:effectLst/>
              </a:rPr>
              <a:t>科學展覽作業</a:t>
            </a:r>
            <a:r>
              <a:rPr lang="zh-TW" altLang="en-US" sz="2800" b="1" dirty="0" smtClean="0">
                <a:solidFill>
                  <a:schemeClr val="accent5"/>
                </a:solidFill>
                <a:effectLst/>
              </a:rPr>
              <a:t>說明</a:t>
            </a:r>
            <a:endParaRPr lang="zh-TW" altLang="en-US" sz="2800" b="1" dirty="0">
              <a:solidFill>
                <a:schemeClr val="accent5"/>
              </a:solidFill>
              <a:effectLst/>
            </a:endParaRPr>
          </a:p>
        </p:txBody>
      </p:sp>
      <p:sp>
        <p:nvSpPr>
          <p:cNvPr id="4" name="內容版面配置區 5"/>
          <p:cNvSpPr txBox="1">
            <a:spLocks/>
          </p:cNvSpPr>
          <p:nvPr/>
        </p:nvSpPr>
        <p:spPr>
          <a:xfrm>
            <a:off x="1886596" y="1269243"/>
            <a:ext cx="8784976" cy="479646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這邊是指學生可以自由選擇一個要研究的科學題目，依序列出要研究的問題有那些、配合這些問題而設計出該問題的研究方法，並把過程記錄下來，最後列出實驗結果、討論與結論。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學生可以依照自己的時間、能力與興趣來選擇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程度不同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的題目，課堂上老師會建立學生們科學研究的架構為何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變因控制的觀念等，並會跟每一組學生討論研究方法是否合適，最後請學生於家中完成後續的實驗步驟並撰寫成報告。每班會選拔出三件優秀作品代表班級參加四年級校內科展比賽。若作品極具創意及價值，亦有機會參加校外比賽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而市面上有關的科學實驗資料或課本內的實驗亦可以當作題目。</a:t>
            </a:r>
          </a:p>
        </p:txBody>
      </p:sp>
    </p:spTree>
    <p:extLst>
      <p:ext uri="{BB962C8B-B14F-4D97-AF65-F5344CB8AC3E}">
        <p14:creationId xmlns:p14="http://schemas.microsoft.com/office/powerpoint/2010/main" val="320367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941016" y="432895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5"/>
                </a:solidFill>
              </a:rPr>
              <a:t>以三年級課程廚房裡的科學內容舉例說明：</a:t>
            </a:r>
          </a:p>
        </p:txBody>
      </p:sp>
      <p:sp>
        <p:nvSpPr>
          <p:cNvPr id="4" name="矩形 3"/>
          <p:cNvSpPr/>
          <p:nvPr/>
        </p:nvSpPr>
        <p:spPr>
          <a:xfrm>
            <a:off x="1391751" y="1549486"/>
            <a:ext cx="94172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</a:rPr>
              <a:t>題目</a:t>
            </a:r>
            <a:r>
              <a:rPr lang="en-US" altLang="zh-TW" sz="2800" b="1" dirty="0">
                <a:solidFill>
                  <a:srgbClr val="FF0000"/>
                </a:solidFill>
              </a:rPr>
              <a:t>:</a:t>
            </a:r>
            <a:r>
              <a:rPr lang="zh-TW" altLang="en-US" sz="2800" dirty="0"/>
              <a:t>調味品的融解情形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研究問題：</a:t>
            </a:r>
            <a:r>
              <a:rPr lang="en-US" altLang="zh-TW" sz="2800" dirty="0"/>
              <a:t>(1)</a:t>
            </a:r>
            <a:r>
              <a:rPr lang="zh-TW" altLang="en-US" sz="2800" dirty="0"/>
              <a:t>同樣容量的水，糖還是鹽會溶解的比較多</a:t>
            </a:r>
            <a:r>
              <a:rPr lang="en-US" altLang="zh-TW" sz="2800" dirty="0"/>
              <a:t>?</a:t>
            </a:r>
            <a:endParaRPr lang="zh-TW" altLang="en-US" sz="2800" dirty="0"/>
          </a:p>
          <a:p>
            <a:r>
              <a:rPr lang="zh-TW" altLang="en-US" sz="2800" dirty="0"/>
              <a:t>        </a:t>
            </a:r>
            <a:r>
              <a:rPr lang="zh-TW" altLang="en-US" sz="2800" dirty="0" smtClean="0"/>
              <a:t>               </a:t>
            </a:r>
            <a:r>
              <a:rPr lang="en-US" altLang="zh-TW" sz="2800" dirty="0"/>
              <a:t>(2)</a:t>
            </a:r>
            <a:r>
              <a:rPr lang="zh-TW" altLang="en-US" sz="2800" dirty="0"/>
              <a:t>溫度是否會改變糖的溶解量</a:t>
            </a:r>
            <a:r>
              <a:rPr lang="en-US" altLang="zh-TW" sz="2800" dirty="0"/>
              <a:t>?</a:t>
            </a:r>
            <a:endParaRPr lang="zh-TW" altLang="en-US" sz="2800" dirty="0"/>
          </a:p>
          <a:p>
            <a:r>
              <a:rPr lang="zh-TW" altLang="en-US" sz="2800" b="1" dirty="0">
                <a:solidFill>
                  <a:srgbClr val="FF0000"/>
                </a:solidFill>
              </a:rPr>
              <a:t>研究器材：</a:t>
            </a:r>
            <a:r>
              <a:rPr lang="zh-TW" altLang="en-US" sz="2800" dirty="0"/>
              <a:t>量杯、糖、鹽、攪拌棒、平匙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研究方法：</a:t>
            </a:r>
            <a:endParaRPr lang="zh-TW" altLang="en-US" sz="2800" dirty="0">
              <a:solidFill>
                <a:srgbClr val="FF0000"/>
              </a:solidFill>
            </a:endParaRPr>
          </a:p>
          <a:p>
            <a:r>
              <a:rPr lang="en-US" altLang="zh-TW" sz="2800" dirty="0"/>
              <a:t>(1)</a:t>
            </a:r>
            <a:r>
              <a:rPr lang="zh-TW" altLang="en-US" sz="2800" dirty="0"/>
              <a:t>準備</a:t>
            </a:r>
            <a:r>
              <a:rPr lang="en-US" altLang="zh-TW" sz="2800" dirty="0"/>
              <a:t>1</a:t>
            </a:r>
            <a:r>
              <a:rPr lang="zh-TW" altLang="en-US" sz="2800" dirty="0"/>
              <a:t>杯</a:t>
            </a:r>
            <a:r>
              <a:rPr lang="en-US" altLang="zh-TW" sz="2800" dirty="0" err="1"/>
              <a:t>100ml</a:t>
            </a:r>
            <a:r>
              <a:rPr lang="zh-TW" altLang="en-US" sz="2800" dirty="0"/>
              <a:t>的自來水，加入一平匙的糖後開始攪拌、等到溶解完畢後再加入下一平匙攪拌，待出現沉澱無法溶解則達到飽和狀態，並記錄所溶解之平匙數；再以同樣步驟測量</a:t>
            </a:r>
            <a:r>
              <a:rPr lang="zh-TW" altLang="en-US" sz="2800" b="1" dirty="0"/>
              <a:t>鹽</a:t>
            </a:r>
            <a:r>
              <a:rPr lang="zh-TW" altLang="en-US" sz="2800" dirty="0"/>
              <a:t>的溶解平匙數</a:t>
            </a:r>
          </a:p>
        </p:txBody>
      </p:sp>
    </p:spTree>
    <p:extLst>
      <p:ext uri="{BB962C8B-B14F-4D97-AF65-F5344CB8AC3E}">
        <p14:creationId xmlns:p14="http://schemas.microsoft.com/office/powerpoint/2010/main" val="298834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14733" y="791275"/>
            <a:ext cx="9248634" cy="3901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dirty="0"/>
              <a:t>(2)</a:t>
            </a:r>
            <a:r>
              <a:rPr lang="zh-TW" altLang="en-US" sz="2800" dirty="0"/>
              <a:t>準備</a:t>
            </a:r>
            <a:r>
              <a:rPr lang="en-US" altLang="zh-TW" sz="2800" dirty="0"/>
              <a:t>1</a:t>
            </a:r>
            <a:r>
              <a:rPr lang="zh-TW" altLang="en-US" sz="2800" dirty="0" smtClean="0"/>
              <a:t>杯</a:t>
            </a:r>
            <a:r>
              <a:rPr lang="en-US" altLang="zh-TW" sz="2800" dirty="0"/>
              <a:t>25</a:t>
            </a:r>
            <a:r>
              <a:rPr lang="zh-TW" altLang="en-US" sz="2800" dirty="0"/>
              <a:t>度</a:t>
            </a:r>
            <a:r>
              <a:rPr lang="zh-TW" altLang="en-US" sz="2800" dirty="0" smtClean="0"/>
              <a:t>，</a:t>
            </a:r>
            <a:r>
              <a:rPr lang="en-US" altLang="zh-TW" sz="2800" dirty="0" err="1"/>
              <a:t>100ml</a:t>
            </a:r>
            <a:r>
              <a:rPr lang="zh-TW" altLang="en-US" sz="2800" dirty="0"/>
              <a:t>的自來水，加入一平匙的糖後開始攪拌、等到溶解完畢後再加入下一平匙攪拌，待出現沉澱無法溶解則達到飽和狀態，並記錄所溶解之平匙數；同樣的準備</a:t>
            </a:r>
            <a:r>
              <a:rPr lang="en-US" altLang="zh-TW" sz="2800" dirty="0"/>
              <a:t>1</a:t>
            </a:r>
            <a:r>
              <a:rPr lang="zh-TW" altLang="en-US" sz="2800" dirty="0" smtClean="0"/>
              <a:t>杯</a:t>
            </a:r>
            <a:r>
              <a:rPr lang="en-US" altLang="zh-TW" sz="2800" dirty="0"/>
              <a:t>50</a:t>
            </a:r>
            <a:r>
              <a:rPr lang="zh-TW" altLang="en-US" sz="2800" dirty="0"/>
              <a:t>度</a:t>
            </a:r>
            <a:r>
              <a:rPr lang="zh-TW" altLang="en-US" sz="2800" dirty="0" smtClean="0"/>
              <a:t>，</a:t>
            </a:r>
            <a:r>
              <a:rPr lang="en-US" altLang="zh-TW" sz="2800" dirty="0" err="1"/>
              <a:t>100ml</a:t>
            </a:r>
            <a:r>
              <a:rPr lang="zh-TW" altLang="en-US" sz="2800" dirty="0"/>
              <a:t>的自來水，加入一平匙的糖後開始攪拌、等到溶解</a:t>
            </a:r>
            <a:r>
              <a:rPr lang="zh-TW" altLang="en-US" sz="2800" dirty="0" smtClean="0"/>
              <a:t>完畢</a:t>
            </a:r>
            <a:r>
              <a:rPr lang="zh-TW" altLang="en-US" sz="2800" dirty="0"/>
              <a:t>後再加入下一平匙攪拌，待出現沉澱無法溶解則達到飽和狀態，並記錄所溶解之平匙數。</a:t>
            </a:r>
          </a:p>
        </p:txBody>
      </p:sp>
    </p:spTree>
    <p:extLst>
      <p:ext uri="{BB962C8B-B14F-4D97-AF65-F5344CB8AC3E}">
        <p14:creationId xmlns:p14="http://schemas.microsoft.com/office/powerpoint/2010/main" val="402625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764" y="799887"/>
            <a:ext cx="8459693" cy="499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86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038066" y="625481"/>
            <a:ext cx="87027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FF0000"/>
                </a:solidFill>
              </a:rPr>
              <a:t>討論：</a:t>
            </a:r>
            <a:r>
              <a:rPr lang="en-US" altLang="zh-TW" sz="3200" b="1" dirty="0"/>
              <a:t>1.</a:t>
            </a:r>
            <a:r>
              <a:rPr lang="zh-TW" altLang="en-US" sz="3200" dirty="0"/>
              <a:t>從實驗中可以看出同樣</a:t>
            </a:r>
            <a:r>
              <a:rPr lang="en-US" altLang="zh-TW" sz="3200" dirty="0" err="1"/>
              <a:t>100ml</a:t>
            </a:r>
            <a:r>
              <a:rPr lang="zh-TW" altLang="en-US" sz="3200" dirty="0"/>
              <a:t>的水，</a:t>
            </a:r>
            <a:r>
              <a:rPr lang="zh-TW" altLang="en-US" sz="3200" dirty="0" smtClean="0"/>
              <a:t>糖   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 </a:t>
            </a:r>
            <a:r>
              <a:rPr lang="zh-TW" altLang="en-US" sz="3200" dirty="0" smtClean="0"/>
              <a:t>              可以</a:t>
            </a:r>
            <a:r>
              <a:rPr lang="zh-TW" altLang="en-US" sz="3200" dirty="0"/>
              <a:t>溶解的量比較多，為什麼</a:t>
            </a:r>
            <a:r>
              <a:rPr lang="en-US" altLang="zh-TW" sz="3200" dirty="0"/>
              <a:t>?</a:t>
            </a:r>
            <a:endParaRPr lang="zh-TW" altLang="en-US" sz="3200" dirty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    </a:t>
            </a:r>
            <a:r>
              <a:rPr lang="zh-TW" altLang="en-US" sz="3200" dirty="0" smtClean="0"/>
              <a:t>           </a:t>
            </a:r>
            <a:r>
              <a:rPr lang="en-US" altLang="zh-TW" sz="3200" dirty="0"/>
              <a:t>(</a:t>
            </a:r>
            <a:r>
              <a:rPr lang="zh-TW" altLang="en-US" sz="3200" dirty="0"/>
              <a:t>可以查詢資料找出答案</a:t>
            </a:r>
            <a:r>
              <a:rPr lang="en-US" altLang="zh-TW" sz="3200" dirty="0"/>
              <a:t>)</a:t>
            </a:r>
            <a:endParaRPr lang="zh-TW" altLang="en-US" sz="3200" dirty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     </a:t>
            </a:r>
            <a:r>
              <a:rPr lang="zh-TW" altLang="en-US" sz="3200" dirty="0" smtClean="0"/>
              <a:t>        </a:t>
            </a:r>
            <a:r>
              <a:rPr lang="en-US" altLang="zh-TW" sz="3200" dirty="0"/>
              <a:t>2.</a:t>
            </a:r>
            <a:r>
              <a:rPr lang="zh-TW" altLang="en-US" sz="3200" dirty="0"/>
              <a:t>溫度越高所能溶解的糖越多，是什麼</a:t>
            </a:r>
            <a:r>
              <a:rPr lang="zh-TW" altLang="en-US" sz="3200" dirty="0" smtClean="0"/>
              <a:t>原   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 </a:t>
            </a:r>
            <a:r>
              <a:rPr lang="zh-TW" altLang="en-US" sz="3200" dirty="0" smtClean="0"/>
              <a:t>              因</a:t>
            </a:r>
            <a:r>
              <a:rPr lang="en-US" altLang="zh-TW" sz="3200" dirty="0"/>
              <a:t>? (</a:t>
            </a:r>
            <a:r>
              <a:rPr lang="zh-TW" altLang="en-US" sz="3200" dirty="0"/>
              <a:t>可以查詢資料找出答案</a:t>
            </a:r>
            <a:r>
              <a:rPr lang="en-US" altLang="zh-TW" sz="3200" dirty="0"/>
              <a:t>)</a:t>
            </a:r>
            <a:endParaRPr lang="zh-TW" altLang="en-US" sz="3200" dirty="0"/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FF0000"/>
                </a:solidFill>
              </a:rPr>
              <a:t>結論：</a:t>
            </a:r>
            <a:r>
              <a:rPr lang="en-US" altLang="zh-TW" sz="3200" b="1" dirty="0"/>
              <a:t>1.</a:t>
            </a:r>
            <a:r>
              <a:rPr lang="zh-TW" altLang="en-US" sz="3200" dirty="0"/>
              <a:t> 同樣容量的水，糖會溶解的比鹽多</a:t>
            </a:r>
          </a:p>
          <a:p>
            <a:pPr>
              <a:lnSpc>
                <a:spcPct val="150000"/>
              </a:lnSpc>
            </a:pPr>
            <a:r>
              <a:rPr lang="zh-TW" altLang="en-US" sz="3200" b="1" dirty="0"/>
              <a:t>       </a:t>
            </a:r>
            <a:r>
              <a:rPr lang="zh-TW" altLang="en-US" sz="3200" b="1" dirty="0" smtClean="0"/>
              <a:t>      </a:t>
            </a:r>
            <a:r>
              <a:rPr lang="en-US" altLang="zh-TW" sz="3200" b="1" dirty="0" smtClean="0"/>
              <a:t>2</a:t>
            </a:r>
            <a:r>
              <a:rPr lang="en-US" altLang="zh-TW" sz="3200" b="1" dirty="0"/>
              <a:t>. </a:t>
            </a:r>
            <a:r>
              <a:rPr lang="zh-TW" altLang="en-US" sz="3200" dirty="0"/>
              <a:t>溫度越高，所能溶解的糖會越多</a:t>
            </a:r>
          </a:p>
        </p:txBody>
      </p:sp>
    </p:spTree>
    <p:extLst>
      <p:ext uri="{BB962C8B-B14F-4D97-AF65-F5344CB8AC3E}">
        <p14:creationId xmlns:p14="http://schemas.microsoft.com/office/powerpoint/2010/main" val="1709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1473958" y="586853"/>
            <a:ext cx="813406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/>
              <a:t>請至學生</a:t>
            </a:r>
            <a:r>
              <a:rPr lang="en-US" altLang="zh-TW" sz="4000" dirty="0" smtClean="0"/>
              <a:t>classroom</a:t>
            </a:r>
            <a:r>
              <a:rPr lang="zh-TW" altLang="en-US" sz="4000" dirty="0" smtClean="0"/>
              <a:t>下載</a:t>
            </a:r>
            <a:r>
              <a:rPr lang="zh-TW" altLang="en-US" sz="4000" b="1" dirty="0" smtClean="0"/>
              <a:t>校內科展手冊</a:t>
            </a:r>
            <a:r>
              <a:rPr lang="zh-TW" altLang="en-US" sz="4000" dirty="0" smtClean="0"/>
              <a:t>及</a:t>
            </a:r>
            <a:r>
              <a:rPr lang="zh-TW" altLang="en-US" sz="4000" b="1" dirty="0" smtClean="0"/>
              <a:t>說明書空白檔</a:t>
            </a:r>
            <a:endParaRPr lang="en-US" altLang="zh-TW" sz="4000" b="1" dirty="0" smtClean="0"/>
          </a:p>
          <a:p>
            <a:endParaRPr lang="en-US" altLang="zh-TW" b="1" dirty="0"/>
          </a:p>
          <a:p>
            <a:r>
              <a:rPr lang="zh-TW" altLang="en-US" sz="2800" b="1" dirty="0" smtClean="0"/>
              <a:t>四忠代碼</a:t>
            </a:r>
            <a:r>
              <a:rPr lang="zh-TW" altLang="en-US" sz="2800" b="1" dirty="0" smtClean="0"/>
              <a:t>：</a:t>
            </a:r>
            <a:r>
              <a:rPr lang="en-US" altLang="zh-TW" sz="4800" dirty="0" smtClean="0"/>
              <a:t>t7w6atf</a:t>
            </a:r>
          </a:p>
          <a:p>
            <a:r>
              <a:rPr lang="zh-TW" altLang="en-US" sz="2800" b="1" dirty="0" smtClean="0"/>
              <a:t>四</a:t>
            </a:r>
            <a:r>
              <a:rPr lang="zh-TW" altLang="en-US" sz="2800" b="1" dirty="0" smtClean="0"/>
              <a:t>孝代碼</a:t>
            </a:r>
            <a:r>
              <a:rPr lang="zh-TW" altLang="en-US" sz="2800" b="1" dirty="0" smtClean="0"/>
              <a:t>：</a:t>
            </a:r>
            <a:r>
              <a:rPr lang="en-US" altLang="zh-TW" sz="4800" dirty="0" smtClean="0"/>
              <a:t>ar7kmf3</a:t>
            </a:r>
          </a:p>
          <a:p>
            <a:r>
              <a:rPr lang="zh-TW" altLang="en-US" sz="2800" b="1" dirty="0" smtClean="0"/>
              <a:t>四</a:t>
            </a:r>
            <a:r>
              <a:rPr lang="zh-TW" altLang="en-US" sz="2800" b="1" dirty="0" smtClean="0"/>
              <a:t>仁代碼</a:t>
            </a:r>
            <a:r>
              <a:rPr lang="zh-TW" altLang="en-US" sz="2800" b="1" dirty="0" smtClean="0"/>
              <a:t>：</a:t>
            </a:r>
            <a:r>
              <a:rPr lang="en-US" altLang="zh-TW" sz="4800" dirty="0" err="1" smtClean="0"/>
              <a:t>tcwbsyx</a:t>
            </a:r>
            <a:endParaRPr lang="en-US" altLang="zh-TW" sz="4800" dirty="0" smtClean="0"/>
          </a:p>
          <a:p>
            <a:r>
              <a:rPr lang="zh-TW" altLang="en-US" sz="2800" b="1" dirty="0" smtClean="0"/>
              <a:t>四</a:t>
            </a:r>
            <a:r>
              <a:rPr lang="zh-TW" altLang="en-US" sz="2800" b="1" dirty="0" smtClean="0"/>
              <a:t>愛代碼</a:t>
            </a:r>
            <a:r>
              <a:rPr lang="zh-TW" altLang="en-US" sz="2800" b="1" dirty="0" smtClean="0"/>
              <a:t>：</a:t>
            </a:r>
            <a:r>
              <a:rPr lang="en-US" altLang="zh-TW" sz="4800" dirty="0" smtClean="0"/>
              <a:t>6pe6a5h</a:t>
            </a:r>
          </a:p>
          <a:p>
            <a:r>
              <a:rPr lang="zh-TW" altLang="en-US" sz="2800" b="1" dirty="0" smtClean="0"/>
              <a:t>四</a:t>
            </a:r>
            <a:r>
              <a:rPr lang="zh-TW" altLang="en-US" sz="2800" b="1" dirty="0" smtClean="0"/>
              <a:t>信代碼</a:t>
            </a:r>
            <a:r>
              <a:rPr lang="zh-TW" altLang="en-US" sz="2800" b="1" dirty="0" smtClean="0"/>
              <a:t>：</a:t>
            </a:r>
            <a:r>
              <a:rPr lang="en-US" altLang="zh-TW" sz="4800" dirty="0"/>
              <a:t>3mkdnsh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8106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30" y="1009650"/>
            <a:ext cx="98869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076967" y="4244454"/>
            <a:ext cx="4831308" cy="805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70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817EE26-0400-4F01-A43E-3021F6AED4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352E2C6-95C5-40E4-AEF7-ABDCEB25F6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9"/>
          <a:stretch/>
        </p:blipFill>
        <p:spPr>
          <a:xfrm>
            <a:off x="-223673" y="0"/>
            <a:ext cx="12415673" cy="69826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497508" y="3581686"/>
            <a:ext cx="7911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Aft>
                <a:spcPts val="400"/>
              </a:spcAft>
              <a:buSzPct val="70000"/>
            </a:pPr>
            <a:r>
              <a:rPr lang="zh-TW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年級自然科</a:t>
            </a:r>
            <a:r>
              <a:rPr lang="en-US" altLang="zh-TW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報告完畢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828151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:a16="http://schemas.microsoft.com/office/drawing/2014/main" xmlns="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7596385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ACEC8B7-8ECF-4A1A-BC25-3090B9CD2A2F}"/>
              </a:ext>
            </a:extLst>
          </p:cNvPr>
          <p:cNvGrpSpPr/>
          <p:nvPr/>
        </p:nvGrpSpPr>
        <p:grpSpPr>
          <a:xfrm>
            <a:off x="2882921" y="1423102"/>
            <a:ext cx="1302519" cy="1302519"/>
            <a:chOff x="2533618" y="1169405"/>
            <a:chExt cx="1661011" cy="1661011"/>
          </a:xfrm>
        </p:grpSpPr>
        <p:sp>
          <p:nvSpPr>
            <p:cNvPr id="4" name="椭圆 3"/>
            <p:cNvSpPr/>
            <p:nvPr/>
          </p:nvSpPr>
          <p:spPr>
            <a:xfrm>
              <a:off x="2533618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40262" y="1261525"/>
              <a:ext cx="1412951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感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423FC54-299F-4DA1-80ED-209F366D1EE1}"/>
              </a:ext>
            </a:extLst>
          </p:cNvPr>
          <p:cNvGrpSpPr/>
          <p:nvPr/>
        </p:nvGrpSpPr>
        <p:grpSpPr>
          <a:xfrm>
            <a:off x="6148629" y="1420406"/>
            <a:ext cx="1302519" cy="1302519"/>
            <a:chOff x="6399902" y="1169405"/>
            <a:chExt cx="1661011" cy="1661011"/>
          </a:xfrm>
        </p:grpSpPr>
        <p:sp>
          <p:nvSpPr>
            <p:cNvPr id="6" name="椭圆 5"/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22912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觀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C550BF-4FAD-4FB2-A4C1-DC53C343A07C}"/>
              </a:ext>
            </a:extLst>
          </p:cNvPr>
          <p:cNvGrpSpPr/>
          <p:nvPr/>
        </p:nvGrpSpPr>
        <p:grpSpPr>
          <a:xfrm>
            <a:off x="7781484" y="1420406"/>
            <a:ext cx="1302519" cy="1302519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456055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84AE177-B373-451A-8CDD-BFD1C32EE40B}"/>
              </a:ext>
            </a:extLst>
          </p:cNvPr>
          <p:cNvGrpSpPr/>
          <p:nvPr/>
        </p:nvGrpSpPr>
        <p:grpSpPr>
          <a:xfrm>
            <a:off x="4515775" y="1420406"/>
            <a:ext cx="1302519" cy="1302519"/>
            <a:chOff x="6399902" y="1169405"/>
            <a:chExt cx="1661011" cy="1661011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B93A5F8B-E730-4DE4-A9B2-2E03578C0999}"/>
                </a:ext>
              </a:extLst>
            </p:cNvPr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349BF8BE-37A7-41C4-AAB1-938E38FBD9CA}"/>
                </a:ext>
              </a:extLst>
            </p:cNvPr>
            <p:cNvSpPr txBox="1"/>
            <p:nvPr/>
          </p:nvSpPr>
          <p:spPr>
            <a:xfrm>
              <a:off x="6522912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謝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4" name="圖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67" y="523102"/>
            <a:ext cx="1800000" cy="1800000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4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809</Words>
  <Application>Microsoft Office PowerPoint</Application>
  <PresentationFormat>自訂</PresentationFormat>
  <Paragraphs>111</Paragraphs>
  <Slides>19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优品PPT</dc:creator>
  <cp:lastModifiedBy>User</cp:lastModifiedBy>
  <cp:revision>87</cp:revision>
  <dcterms:created xsi:type="dcterms:W3CDTF">2019-07-15T05:01:21Z</dcterms:created>
  <dcterms:modified xsi:type="dcterms:W3CDTF">2024-09-04T00:22:28Z</dcterms:modified>
</cp:coreProperties>
</file>